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76" r:id="rId6"/>
    <p:sldId id="291" r:id="rId7"/>
    <p:sldId id="285" r:id="rId8"/>
    <p:sldId id="286" r:id="rId9"/>
    <p:sldId id="288" r:id="rId10"/>
    <p:sldId id="289" r:id="rId11"/>
    <p:sldId id="290" r:id="rId12"/>
    <p:sldId id="284" r:id="rId13"/>
    <p:sldId id="266" r:id="rId14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D" initials="O" lastIdx="4" clrIdx="0">
    <p:extLst>
      <p:ext uri="{19B8F6BF-5375-455C-9EA6-DF929625EA0E}">
        <p15:presenceInfo xmlns:p15="http://schemas.microsoft.com/office/powerpoint/2012/main" userId="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767" autoAdjust="0"/>
  </p:normalViewPr>
  <p:slideViewPr>
    <p:cSldViewPr showGuides="1">
      <p:cViewPr varScale="1">
        <p:scale>
          <a:sx n="73" d="100"/>
          <a:sy n="73" d="100"/>
        </p:scale>
        <p:origin x="1014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26.01.2021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26.01.2021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90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00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88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26.01.2021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26.01.2021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26.01.2021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26.01.2021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26.01.2021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26.01.2021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26.01.2021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26.01.2021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26.01.2021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3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26.01.2021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estetikaspol.cz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Estetika-na-Filozofick%C3%A9-fakult%C4%9B-Jiho%C4%8Desk%C3%A9-univerzity-657137804307897/" TargetMode="External"/><Relationship Id="rId5" Type="http://schemas.openxmlformats.org/officeDocument/2006/relationships/hyperlink" Target="https://estetikajournal.org/" TargetMode="External"/><Relationship Id="rId4" Type="http://schemas.openxmlformats.org/officeDocument/2006/relationships/hyperlink" Target="https://www.facebook.com/EstetikaSpo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f.jcu.cz/ustavy/uuk/pro-uchazece/estetika/estetika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XokmuYBVQ&amp;feature=youtu.be&amp;ab_channel=VideoSevcik" TargetMode="External"/><Relationship Id="rId2" Type="http://schemas.openxmlformats.org/officeDocument/2006/relationships/hyperlink" Target="http://www.ff.jcu.cz/ustavy/uuk/personalni-slozeni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9232" y="4282815"/>
            <a:ext cx="7313295" cy="762000"/>
          </a:xfrm>
        </p:spPr>
        <p:txBody>
          <a:bodyPr rtlCol="0" anchor="b">
            <a:normAutofit/>
          </a:bodyPr>
          <a:lstStyle/>
          <a:p>
            <a:pPr rtl="0"/>
            <a:r>
              <a:rPr lang="cs-CZ" sz="2400" dirty="0"/>
              <a:t>Estetika – Den otevřených dveří – 22. 1. 2021 </a:t>
            </a:r>
            <a:br>
              <a:rPr lang="cs-CZ" dirty="0"/>
            </a:br>
            <a:r>
              <a:rPr lang="cs-CZ" dirty="0"/>
              <a:t> 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5FBAB-0823-4282-A3FE-94FD214AB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65" y="1241945"/>
            <a:ext cx="7313295" cy="2523086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2451638" y="5044814"/>
            <a:ext cx="7313295" cy="1480529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cs-CZ" sz="2000" dirty="0"/>
          </a:p>
          <a:p>
            <a:pPr rtl="0">
              <a:spcAft>
                <a:spcPts val="600"/>
              </a:spcAft>
            </a:pPr>
            <a:r>
              <a:rPr lang="cs-CZ" sz="2000" dirty="0"/>
              <a:t>Čím se estetika zabývá a proč ji studovat?</a:t>
            </a:r>
          </a:p>
          <a:p>
            <a:pPr rtl="0">
              <a:spcAft>
                <a:spcPts val="600"/>
              </a:spcAft>
            </a:pPr>
            <a:r>
              <a:rPr lang="cs-CZ" sz="2000" dirty="0"/>
              <a:t>Jak se estetika studuje na FF JU?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404664"/>
            <a:ext cx="11197711" cy="6289849"/>
          </a:xfrm>
        </p:spPr>
        <p:txBody>
          <a:bodyPr rtlCol="0">
            <a:normAutofit/>
          </a:bodyPr>
          <a:lstStyle/>
          <a:p>
            <a:pPr rtl="0"/>
            <a:r>
              <a:rPr lang="cs-CZ" sz="2800" dirty="0"/>
              <a:t>Více o estetice, jejích nejsoučasnějších zaměřeních, o knihách, o událostech se lze dozvědět:</a:t>
            </a:r>
            <a:br>
              <a:rPr lang="cs-CZ" sz="2800" dirty="0"/>
            </a:br>
            <a:br>
              <a:rPr lang="cs-CZ" sz="3200" dirty="0"/>
            </a:br>
            <a:r>
              <a:rPr lang="cs-CZ" sz="2200" dirty="0"/>
              <a:t>Na webu Společnosti pro estetiku: </a:t>
            </a:r>
            <a:r>
              <a:rPr lang="cs-CZ" sz="2200" dirty="0">
                <a:hlinkClick r:id="rId3"/>
              </a:rPr>
              <a:t>http://www.estetikaspol.cz/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Na FB Společnosti pro estetiku: </a:t>
            </a:r>
            <a:r>
              <a:rPr lang="cs-CZ" sz="2200" dirty="0">
                <a:hlinkClick r:id="rId4"/>
              </a:rPr>
              <a:t>https://www.facebook.com/EstetikaSpol/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Na webu mezinárodního časopisu </a:t>
            </a:r>
            <a:r>
              <a:rPr lang="cs-CZ" sz="2200" i="1" dirty="0"/>
              <a:t>Estetika: The </a:t>
            </a:r>
            <a:r>
              <a:rPr lang="cs-CZ" sz="2200" i="1" dirty="0" err="1"/>
              <a:t>European</a:t>
            </a:r>
            <a:r>
              <a:rPr lang="cs-CZ" sz="2200" i="1" dirty="0"/>
              <a:t> Journal of Aesthetics </a:t>
            </a:r>
            <a:r>
              <a:rPr lang="cs-CZ" sz="2200" dirty="0"/>
              <a:t>(full text): </a:t>
            </a:r>
            <a:r>
              <a:rPr lang="cs-CZ" sz="2200" dirty="0">
                <a:hlinkClick r:id="rId5"/>
              </a:rPr>
              <a:t>https://estetikajournal.org/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Na FB Estetiky na Filozofické fakultě Jihočeské univerzity: </a:t>
            </a:r>
            <a:r>
              <a:rPr lang="cs-CZ" sz="2200" dirty="0">
                <a:hlinkClick r:id="rId6"/>
              </a:rPr>
              <a:t>https://www.facebook.com/Estetika-na-Filozofick%C3%A9-fakult%C4%9B-Jiho%C4%8Desk%C3%A9-univerzity-657137804307897/</a:t>
            </a:r>
            <a:endParaRPr lang="cs-CZ" sz="22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ACB5EF-D859-49F0-8189-01E72829B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5" y="4768230"/>
            <a:ext cx="3143775" cy="161309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17427F-95C5-44D1-B775-6E40C189A2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4720736"/>
            <a:ext cx="3024336" cy="16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506731" y="332656"/>
            <a:ext cx="7650089" cy="891480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800" dirty="0"/>
              <a:t>Čím se </a:t>
            </a:r>
            <a:r>
              <a:rPr lang="cs-CZ" sz="2600" dirty="0"/>
              <a:t>zabývá</a:t>
            </a:r>
            <a:r>
              <a:rPr lang="cs-CZ" sz="2800" dirty="0"/>
              <a:t>  estetika? </a:t>
            </a:r>
            <a:br>
              <a:rPr lang="cs-CZ" sz="2800" dirty="0"/>
            </a:br>
            <a:r>
              <a:rPr lang="cs-CZ" sz="2800" dirty="0"/>
              <a:t>1) filosofický rozměr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type="body" idx="1"/>
          </p:nvPr>
        </p:nvSpPr>
        <p:spPr>
          <a:xfrm>
            <a:off x="522574" y="1224136"/>
            <a:ext cx="8064896" cy="5633864"/>
          </a:xfrm>
        </p:spPr>
        <p:txBody>
          <a:bodyPr rtlCol="0">
            <a:normAutofit fontScale="25000" lnSpcReduction="20000"/>
          </a:bodyPr>
          <a:lstStyle/>
          <a:p>
            <a:pPr algn="just" rtl="0">
              <a:lnSpc>
                <a:spcPct val="120000"/>
              </a:lnSpc>
            </a:pPr>
            <a:r>
              <a:rPr lang="cs-CZ" sz="8800" dirty="0"/>
              <a:t>Estetika je vedle teoretické (epistemologie) a praktické filosofie (etika)  jednou ze tří tradičních součástí západního myšlení. Ať už chcete hlouběji pochopit vývoj či specifičnost literatury nebo výtvarného umění, ať Vás zajímá vývoj a povaha jazyků či obecná historie, dříve či později narazíte na diskuse a problémy, které formovaly moderní estetické myšlení.</a:t>
            </a:r>
          </a:p>
          <a:p>
            <a:pPr marL="514350" indent="-514350" algn="just" rtl="0">
              <a:lnSpc>
                <a:spcPct val="120000"/>
              </a:lnSpc>
              <a:buAutoNum type="arabicParenR"/>
            </a:pPr>
            <a:endParaRPr lang="cs-CZ" sz="8800" dirty="0"/>
          </a:p>
          <a:p>
            <a:pPr marL="514350" indent="-514350" algn="just" rtl="0">
              <a:lnSpc>
                <a:spcPct val="120000"/>
              </a:lnSpc>
              <a:buAutoNum type="arabicParenR"/>
            </a:pPr>
            <a:endParaRPr lang="cs-CZ" sz="8800" dirty="0"/>
          </a:p>
          <a:p>
            <a:pPr marL="514350" indent="-514350" algn="just" rtl="0">
              <a:lnSpc>
                <a:spcPct val="120000"/>
              </a:lnSpc>
              <a:buAutoNum type="arabicParenR"/>
            </a:pPr>
            <a:endParaRPr lang="cs-CZ" sz="8800" dirty="0"/>
          </a:p>
          <a:p>
            <a:pPr algn="just" rtl="0">
              <a:lnSpc>
                <a:spcPct val="120000"/>
              </a:lnSpc>
            </a:pPr>
            <a:endParaRPr lang="cs-CZ" sz="8800" dirty="0"/>
          </a:p>
          <a:p>
            <a:pPr marL="514350" indent="-514350" algn="just" rtl="0">
              <a:lnSpc>
                <a:spcPct val="120000"/>
              </a:lnSpc>
              <a:buAutoNum type="arabicParenR"/>
            </a:pPr>
            <a:endParaRPr lang="cs-CZ" sz="8800" dirty="0"/>
          </a:p>
          <a:p>
            <a:pPr algn="just">
              <a:lnSpc>
                <a:spcPct val="120000"/>
              </a:lnSpc>
            </a:pPr>
            <a:r>
              <a:rPr lang="cs-CZ" sz="8800" dirty="0"/>
              <a:t>Estetika je proto ideálním oborem pro studenty se zájmem o filosofické základy našeho myšlení. Je </a:t>
            </a:r>
            <a:r>
              <a:rPr lang="cs-CZ" sz="8800" dirty="0" err="1"/>
              <a:t>nejfilosofičtějším</a:t>
            </a:r>
            <a:r>
              <a:rPr lang="cs-CZ" sz="8800" dirty="0"/>
              <a:t> oborem na naší Filozofické fakultě.</a:t>
            </a:r>
          </a:p>
          <a:p>
            <a:pPr marL="514350" indent="-514350" rtl="0">
              <a:lnSpc>
                <a:spcPct val="120000"/>
              </a:lnSpc>
              <a:buAutoNum type="arabicParenR"/>
            </a:pPr>
            <a:endParaRPr lang="cs-CZ" sz="2600" dirty="0"/>
          </a:p>
          <a:p>
            <a:pPr rtl="0">
              <a:lnSpc>
                <a:spcPct val="120000"/>
              </a:lnSpc>
            </a:pPr>
            <a:endParaRPr lang="cs-CZ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09F0BD-46BD-4CE5-A59F-D55CB908B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217832"/>
            <a:ext cx="3178707" cy="3464119"/>
          </a:xfrm>
          <a:prstGeom prst="rect">
            <a:avLst/>
          </a:prstGeom>
        </p:spPr>
      </p:pic>
      <p:pic>
        <p:nvPicPr>
          <p:cNvPr id="7" name="Picture 6" descr="A picture containing indoor, looking, sitting, clock&#10;&#10;Description automatically generated">
            <a:extLst>
              <a:ext uri="{FF2B5EF4-FFF2-40B4-BE49-F238E27FC236}">
                <a16:creationId xmlns:a16="http://schemas.microsoft.com/office/drawing/2014/main" id="{42E26319-8A84-4F05-BCBF-64101F4920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3804013"/>
            <a:ext cx="2016224" cy="2836155"/>
          </a:xfrm>
          <a:prstGeom prst="rect">
            <a:avLst/>
          </a:prstGeom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569A8214-A7D3-4504-AA64-415A6831CE11}"/>
              </a:ext>
            </a:extLst>
          </p:cNvPr>
          <p:cNvSpPr/>
          <p:nvPr/>
        </p:nvSpPr>
        <p:spPr>
          <a:xfrm>
            <a:off x="3718148" y="4437112"/>
            <a:ext cx="484632" cy="496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522574" y="260648"/>
            <a:ext cx="7650089" cy="891480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800" dirty="0"/>
              <a:t>Kde a kdy vnikla estetika? </a:t>
            </a:r>
            <a:br>
              <a:rPr lang="cs-CZ" sz="2800" dirty="0"/>
            </a:br>
            <a:r>
              <a:rPr lang="cs-CZ" sz="2800" dirty="0"/>
              <a:t>2) historický rozměr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type="body" idx="1"/>
          </p:nvPr>
        </p:nvSpPr>
        <p:spPr>
          <a:xfrm>
            <a:off x="674388" y="1152128"/>
            <a:ext cx="8064896" cy="5589240"/>
          </a:xfrm>
        </p:spPr>
        <p:txBody>
          <a:bodyPr rtlCol="0">
            <a:normAutofit fontScale="25000" lnSpcReduction="20000"/>
          </a:bodyPr>
          <a:lstStyle/>
          <a:p>
            <a:pPr algn="just" rtl="0">
              <a:lnSpc>
                <a:spcPct val="120000"/>
              </a:lnSpc>
            </a:pPr>
            <a:r>
              <a:rPr lang="cs-CZ" sz="7200" dirty="0"/>
              <a:t>Estetické myšlení, tedy myšlení o kráse a dalších estetických kategoriích, lze stopovat až k úsvitu západní civilizace. Samotná estetika pak vzniká s nástupem moderní doby, zejména v průběhu 18. století, a to souběžně a ve vzájemném dialogu tří jazykových oblastí, britské, francouzské a zejména německé. Stává se, především v Evropě, jedním ze základních odvětví filosofie a postupně navazuje plodné kontakty s dalšími postupně vznikajícími disciplínami (psychologie, sociologie, jednotlivé dějiny a teorie uměleckých druhů aj.) V českých zemích je na univerzitách estetika přednášena takřka od doby svého vzniku v 18. století.</a:t>
            </a:r>
          </a:p>
          <a:p>
            <a:pPr algn="just" rtl="0">
              <a:lnSpc>
                <a:spcPct val="120000"/>
              </a:lnSpc>
            </a:pPr>
            <a:endParaRPr lang="cs-CZ" sz="7200" dirty="0"/>
          </a:p>
          <a:p>
            <a:pPr algn="just" rtl="0">
              <a:lnSpc>
                <a:spcPct val="120000"/>
              </a:lnSpc>
            </a:pPr>
            <a:endParaRPr lang="cs-CZ" sz="7200" dirty="0"/>
          </a:p>
          <a:p>
            <a:pPr marL="514350" indent="-514350" algn="just" rtl="0">
              <a:lnSpc>
                <a:spcPct val="120000"/>
              </a:lnSpc>
              <a:buAutoNum type="arabicParenR"/>
            </a:pPr>
            <a:endParaRPr lang="cs-CZ" sz="7200" dirty="0"/>
          </a:p>
          <a:p>
            <a:pPr algn="just">
              <a:lnSpc>
                <a:spcPct val="120000"/>
              </a:lnSpc>
            </a:pPr>
            <a:r>
              <a:rPr lang="cs-CZ" sz="7200" dirty="0"/>
              <a:t>Studium estetiky na FF JU lze zaměřit historicky (zabývat se vybranou etapou v jejích dějinách, vybraným autorem či vybraným problémem), nebo konceptuálně, zaměřit se primárně na analýzu současného stavu problému (např. umění, či přírodní krásy) a hledat pro něj případně historická srovnání.</a:t>
            </a:r>
          </a:p>
          <a:p>
            <a:pPr marL="514350" indent="-514350" rtl="0">
              <a:lnSpc>
                <a:spcPct val="120000"/>
              </a:lnSpc>
              <a:buAutoNum type="arabicParenR"/>
            </a:pPr>
            <a:endParaRPr lang="cs-CZ" sz="8000" dirty="0"/>
          </a:p>
          <a:p>
            <a:pPr rtl="0">
              <a:lnSpc>
                <a:spcPct val="120000"/>
              </a:lnSpc>
            </a:pPr>
            <a:endParaRPr lang="cs-CZ" dirty="0"/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569A8214-A7D3-4504-AA64-415A6831CE11}"/>
              </a:ext>
            </a:extLst>
          </p:cNvPr>
          <p:cNvSpPr/>
          <p:nvPr/>
        </p:nvSpPr>
        <p:spPr>
          <a:xfrm>
            <a:off x="4222204" y="4221088"/>
            <a:ext cx="484632" cy="496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741538E-71B8-4B9A-90CD-F242612DD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29" y="3068960"/>
            <a:ext cx="1878072" cy="300589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F26E02-F025-4644-B32D-DD33DCF89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29" y="548680"/>
            <a:ext cx="1903118" cy="22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506731" y="332656"/>
            <a:ext cx="7650089" cy="891480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600" dirty="0"/>
              <a:t>Čím se zabývá  estetika ?</a:t>
            </a:r>
            <a:br>
              <a:rPr lang="cs-CZ" sz="2600" dirty="0"/>
            </a:br>
            <a:r>
              <a:rPr lang="cs-CZ" sz="2600" dirty="0"/>
              <a:t>3) vztahy mezi různými druhy umění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type="body" idx="1"/>
          </p:nvPr>
        </p:nvSpPr>
        <p:spPr>
          <a:xfrm>
            <a:off x="598468" y="1404487"/>
            <a:ext cx="7440160" cy="4112745"/>
          </a:xfrm>
        </p:spPr>
        <p:txBody>
          <a:bodyPr rtlCol="0">
            <a:normAutofit/>
          </a:bodyPr>
          <a:lstStyle/>
          <a:p>
            <a:pPr algn="just" rtl="0">
              <a:lnSpc>
                <a:spcPct val="100000"/>
              </a:lnSpc>
            </a:pPr>
            <a:r>
              <a:rPr lang="cs-CZ" sz="2400" dirty="0"/>
              <a:t>Centrem estetického myšlení je reflexe různých druhů umění. Estetika tedy podává základní vhled do povahy jednotlivých druhů umění i do vývoje oblasti umění jako celku. </a:t>
            </a:r>
          </a:p>
          <a:p>
            <a:pPr algn="just" rtl="0">
              <a:lnSpc>
                <a:spcPct val="100000"/>
              </a:lnSpc>
            </a:pPr>
            <a:endParaRPr lang="cs-CZ" sz="2400" dirty="0"/>
          </a:p>
          <a:p>
            <a:pPr algn="just" rtl="0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r>
              <a:rPr lang="cs-CZ" sz="2400" dirty="0"/>
              <a:t>Estetika je proto vhodným oborem, pro studenty mající zájem o různé druhy umění, jejich vývoj a jejich vztahy.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F7C45589-4EFF-4C59-9C1A-B5341CFF9A95}"/>
              </a:ext>
            </a:extLst>
          </p:cNvPr>
          <p:cNvSpPr/>
          <p:nvPr/>
        </p:nvSpPr>
        <p:spPr>
          <a:xfrm>
            <a:off x="3646140" y="3133481"/>
            <a:ext cx="484632" cy="591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19B5090-72F9-404C-A0FF-0FC7F9E26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605" y="760104"/>
            <a:ext cx="2447925" cy="2514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9A1F49-3928-41C4-97DF-96250D0F5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688" y="3724518"/>
            <a:ext cx="3571930" cy="23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506731" y="332656"/>
            <a:ext cx="7650089" cy="891480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600" dirty="0"/>
              <a:t>Čím se zabývá  estetika?</a:t>
            </a:r>
            <a:br>
              <a:rPr lang="cs-CZ" sz="2600" dirty="0"/>
            </a:br>
            <a:r>
              <a:rPr lang="cs-CZ" sz="2600" dirty="0"/>
              <a:t>4) estetické momenty mimo umění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type="body" idx="1"/>
          </p:nvPr>
        </p:nvSpPr>
        <p:spPr>
          <a:xfrm>
            <a:off x="522574" y="1088740"/>
            <a:ext cx="7650089" cy="5769260"/>
          </a:xfrm>
        </p:spPr>
        <p:txBody>
          <a:bodyPr rtlCol="0">
            <a:normAutofit lnSpcReduction="10000"/>
          </a:bodyPr>
          <a:lstStyle/>
          <a:p>
            <a:pPr rtl="0"/>
            <a:endParaRPr lang="cs-CZ" dirty="0"/>
          </a:p>
          <a:p>
            <a:pPr algn="just" rtl="0"/>
            <a:r>
              <a:rPr lang="cs-CZ" sz="2400" dirty="0"/>
              <a:t>Estetika ale vždy dalece překračovala hranice umění a zabývala se relevancí estetických hodnot ve společenském životě či přírodním prostředí. V současné době se proto zabývá i problematikou estetických hodnot  v mediální komunikaci, definicí kýče a jeho rolí ve společnosti či vztahem estetických hodnot přírodního prostředí k jeho ochraně.</a:t>
            </a:r>
          </a:p>
          <a:p>
            <a:pPr algn="just" rtl="0"/>
            <a:endParaRPr lang="cs-CZ" dirty="0"/>
          </a:p>
          <a:p>
            <a:pPr algn="just" rtl="0"/>
            <a:endParaRPr lang="cs-CZ" sz="2400" dirty="0"/>
          </a:p>
          <a:p>
            <a:pPr algn="just" rtl="0"/>
            <a:endParaRPr lang="cs-CZ" sz="2400" dirty="0"/>
          </a:p>
          <a:p>
            <a:pPr algn="just" rtl="0"/>
            <a:r>
              <a:rPr lang="cs-CZ" sz="2400" dirty="0"/>
              <a:t>Estetika je proto dobrým odrazovým můstkem pro studenty, toužící překročit  hranice ustavených oborů směrem ke zkoumání aktuálních problémů našeho života.</a:t>
            </a:r>
          </a:p>
          <a:p>
            <a:pPr rtl="0"/>
            <a:endParaRPr lang="cs-CZ" dirty="0"/>
          </a:p>
          <a:p>
            <a:pPr rtl="0"/>
            <a:endParaRPr lang="cs-CZ" dirty="0"/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1BF03E14-A1B3-44C3-914D-EAA205C50C5D}"/>
              </a:ext>
            </a:extLst>
          </p:cNvPr>
          <p:cNvSpPr/>
          <p:nvPr/>
        </p:nvSpPr>
        <p:spPr>
          <a:xfrm>
            <a:off x="4089459" y="4044982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8589738-2018-42EB-8E12-91DAB77F6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60" y="3251549"/>
            <a:ext cx="1926702" cy="31760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AFD9A28-6C2B-4D88-A1DE-95A2905EB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660" y="430402"/>
            <a:ext cx="3660862" cy="27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9C7306-A69B-4ECC-B572-3A5F4DE75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828" y="116632"/>
            <a:ext cx="10682423" cy="6624736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sz="4100" dirty="0"/>
              <a:t>Estetika na křižovatce (nejen) humanitních disciplín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Estetika je tedy oborem nacházejícím se na mnoha rozhraních. Její těžiště je ve zkoumání různých druhů umění, rozpíná se však i k obecně filosofickým úvahám a k úvahám o současné kultuře a společnosti. Právě proto je estetika v podobě bakalářského programu ideálním vstupem do studií na vysoké škole. Čekají na Vás kurzy jako „Estetika divadla“, „Estetika fotografických obrazů“, „Estetika filmu“, „Teorie umělecké kritiky“, „Environmentální estetika“, „Exkurze: příroda a kultura“ a mnoho dalších zajímavých kurzů.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Na Filozofické fakultě Jihočeské univerzity je možné si ke studiu estetiky po prvním ročníku přibrat v rámci tzv. </a:t>
            </a:r>
            <a:r>
              <a:rPr lang="cs-CZ" dirty="0" err="1"/>
              <a:t>minoru</a:t>
            </a:r>
            <a:r>
              <a:rPr lang="cs-CZ" dirty="0"/>
              <a:t> další obor, ať už je to anglistika, kulturní studia či dějiny umění.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49829F-87F8-4A1C-87A7-3D7FC56F8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588" y="260648"/>
            <a:ext cx="10898447" cy="6597352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600" dirty="0"/>
              <a:t>Na Filozofické fakultě Jihočeské univerzity se oddělení estetiky </a:t>
            </a:r>
          </a:p>
          <a:p>
            <a:r>
              <a:rPr lang="cs-CZ" sz="2600" dirty="0"/>
              <a:t>nachází v rámci „Ústavu věd o umění a kultuře“. Studovat ji </a:t>
            </a:r>
          </a:p>
          <a:p>
            <a:r>
              <a:rPr lang="cs-CZ" sz="2600" dirty="0"/>
              <a:t>lze samostatně nebo v kombinaci s jiným oborem, který si je možné přibrat po prvním ročníku.</a:t>
            </a:r>
          </a:p>
          <a:p>
            <a:endParaRPr lang="cs-CZ" sz="2600" dirty="0"/>
          </a:p>
          <a:p>
            <a:r>
              <a:rPr lang="cs-CZ" sz="2600" dirty="0"/>
              <a:t>Odkaz na stránky pro uchazeče o studium estetiky na FF JU:</a:t>
            </a:r>
          </a:p>
          <a:p>
            <a:r>
              <a:rPr lang="cs-CZ" sz="2600" dirty="0">
                <a:hlinkClick r:id="rId2"/>
              </a:rPr>
              <a:t>http://www.ff.jcu.cz/ustavy/uuk/pro-uchazece/estetika/estetika</a:t>
            </a:r>
            <a:endParaRPr lang="cs-CZ" sz="2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4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49829F-87F8-4A1C-87A7-3D7FC56F8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588" y="260648"/>
            <a:ext cx="10898447" cy="6597352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3400" dirty="0"/>
          </a:p>
          <a:p>
            <a:r>
              <a:rPr lang="cs-CZ" sz="2600" dirty="0"/>
              <a:t>Pedagogický sbor oddělení estetiky je mladý a dynamicky se rozvíjí. Studenti vstupují do přátelského prostředí, ve kterém jsou pedagogové ochotni diskutovat nejen o tradičních filosofických a estetických problémech, ale i nejsoučasnějších tendencích jak v umění tak, obecněji, v kultuře. Seznámit se s nimi můžete zde:</a:t>
            </a:r>
          </a:p>
          <a:p>
            <a:endParaRPr lang="cs-CZ" sz="2600" dirty="0"/>
          </a:p>
          <a:p>
            <a:r>
              <a:rPr lang="cs-CZ" sz="2600" dirty="0">
                <a:hlinkClick r:id="rId2"/>
              </a:rPr>
              <a:t>http://www.ff.jcu.cz/ustavy/uuk/personalni-slozeni</a:t>
            </a:r>
            <a:endParaRPr lang="cs-CZ" sz="2600" dirty="0"/>
          </a:p>
          <a:p>
            <a:endParaRPr lang="cs-CZ" sz="2600" dirty="0"/>
          </a:p>
          <a:p>
            <a:r>
              <a:rPr lang="cs-CZ" sz="2600" dirty="0"/>
              <a:t>Bakalářské práce jsou proto věnovány nejen tématům z různých druhů umění a uměleckých stylů či z dějin estetiky, ale i takovým tématům jako je problematika kýče, estetika každodennosti či estetická problematika zahrad.</a:t>
            </a:r>
          </a:p>
          <a:p>
            <a:endParaRPr lang="cs-CZ" sz="2600" dirty="0"/>
          </a:p>
          <a:p>
            <a:r>
              <a:rPr lang="cs-CZ" sz="2600" dirty="0"/>
              <a:t>Základní uvedení do estetiky naleznete v přednášce dr. Martina Kaplického – </a:t>
            </a:r>
            <a:r>
              <a:rPr lang="pl-PL" sz="2600" i="1" dirty="0"/>
              <a:t>Když příroda maluje: o kráse přírody a krajiny</a:t>
            </a:r>
            <a:r>
              <a:rPr lang="pl-PL" sz="2600" dirty="0"/>
              <a:t>:</a:t>
            </a:r>
            <a:endParaRPr lang="cs-CZ" sz="2600" dirty="0"/>
          </a:p>
          <a:p>
            <a:endParaRPr lang="cs-CZ" sz="2600" dirty="0">
              <a:hlinkClick r:id="rId3"/>
            </a:endParaRPr>
          </a:p>
          <a:p>
            <a:r>
              <a:rPr lang="cs-CZ" sz="2600" dirty="0">
                <a:hlinkClick r:id="rId3"/>
              </a:rPr>
              <a:t>https://www.youtube.com/watch?v=iFXokmuYBVQ&amp;feature=youtu.be&amp;ab_channel=VideoSevcik</a:t>
            </a:r>
            <a:endParaRPr lang="cs-CZ" sz="2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9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78C7C-B67D-47A6-A803-CC436F53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76200"/>
            <a:ext cx="10796875" cy="1397000"/>
          </a:xfrm>
        </p:spPr>
        <p:txBody>
          <a:bodyPr>
            <a:normAutofit/>
          </a:bodyPr>
          <a:lstStyle/>
          <a:p>
            <a:r>
              <a:rPr lang="cs-CZ" sz="3200" dirty="0"/>
              <a:t>Jaké knihy vás budou studiem provázet?</a:t>
            </a:r>
            <a:br>
              <a:rPr lang="cs-CZ" sz="3200" dirty="0"/>
            </a:br>
            <a:br>
              <a:rPr lang="cs-CZ" sz="3200" dirty="0"/>
            </a:br>
            <a:r>
              <a:rPr lang="cs-CZ" sz="2400" dirty="0"/>
              <a:t>Například tyto: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520F6A-1E83-4DCD-9BFA-1AD750096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772816"/>
            <a:ext cx="8856984" cy="4792960"/>
          </a:xfrm>
        </p:spPr>
        <p:txBody>
          <a:bodyPr>
            <a:noAutofit/>
          </a:bodyPr>
          <a:lstStyle/>
          <a:p>
            <a:r>
              <a:rPr lang="de-DE" sz="1400" dirty="0"/>
              <a:t>A</a:t>
            </a:r>
            <a:r>
              <a:rPr lang="cs-CZ" sz="1400" dirty="0" err="1"/>
              <a:t>uerbach</a:t>
            </a:r>
            <a:r>
              <a:rPr lang="de-DE" sz="1400" dirty="0"/>
              <a:t>, Erich. </a:t>
            </a:r>
            <a:r>
              <a:rPr lang="de-DE" sz="1400" i="1" dirty="0"/>
              <a:t>Mimesis</a:t>
            </a:r>
            <a:r>
              <a:rPr lang="de-DE" sz="1400" dirty="0"/>
              <a:t>. Praha: </a:t>
            </a:r>
            <a:r>
              <a:rPr lang="de-DE" sz="1400" dirty="0" err="1"/>
              <a:t>Mladá</a:t>
            </a:r>
            <a:r>
              <a:rPr lang="de-DE" sz="1400" dirty="0"/>
              <a:t> </a:t>
            </a:r>
            <a:r>
              <a:rPr lang="de-DE" sz="1400" dirty="0" err="1"/>
              <a:t>Fronta</a:t>
            </a:r>
            <a:r>
              <a:rPr lang="de-DE" sz="1400" dirty="0"/>
              <a:t> 1998.</a:t>
            </a:r>
            <a:endParaRPr lang="cs-CZ" sz="1400" dirty="0"/>
          </a:p>
          <a:p>
            <a:r>
              <a:rPr lang="fr-FR" sz="1400" dirty="0"/>
              <a:t>Barthes, R</a:t>
            </a:r>
            <a:r>
              <a:rPr lang="cs-CZ" sz="1400" dirty="0" err="1"/>
              <a:t>oland</a:t>
            </a:r>
            <a:r>
              <a:rPr lang="cs-CZ" sz="1400" dirty="0"/>
              <a:t>.</a:t>
            </a:r>
            <a:r>
              <a:rPr lang="fr-FR" sz="1400" dirty="0"/>
              <a:t> </a:t>
            </a:r>
            <a:r>
              <a:rPr lang="fr-FR" sz="1400" i="1" dirty="0" err="1"/>
              <a:t>Mytologie</a:t>
            </a:r>
            <a:r>
              <a:rPr lang="cs-CZ" sz="1400" i="1" dirty="0"/>
              <a:t>.</a:t>
            </a:r>
            <a:r>
              <a:rPr lang="fr-FR" sz="1400" dirty="0"/>
              <a:t> </a:t>
            </a:r>
            <a:r>
              <a:rPr lang="fr-FR" sz="1400" dirty="0" err="1"/>
              <a:t>Praha</a:t>
            </a:r>
            <a:r>
              <a:rPr lang="cs-CZ" sz="1400" dirty="0"/>
              <a:t>: Dokořán,</a:t>
            </a:r>
            <a:r>
              <a:rPr lang="fr-FR" sz="1400" dirty="0"/>
              <a:t> 2004</a:t>
            </a:r>
            <a:endParaRPr lang="cs-CZ" sz="1400" dirty="0"/>
          </a:p>
          <a:p>
            <a:r>
              <a:rPr lang="cs-CZ" sz="1400" dirty="0"/>
              <a:t>Berger, John. </a:t>
            </a:r>
            <a:r>
              <a:rPr lang="cs-CZ" sz="1400" i="1" dirty="0"/>
              <a:t>Způsoby vidění</a:t>
            </a:r>
            <a:r>
              <a:rPr lang="cs-CZ" sz="1400" dirty="0"/>
              <a:t>. Praha: Labyrint, 2016.</a:t>
            </a:r>
          </a:p>
          <a:p>
            <a:r>
              <a:rPr lang="en-GB" sz="1400" dirty="0"/>
              <a:t>C</a:t>
            </a:r>
            <a:r>
              <a:rPr lang="cs-CZ" sz="1400" dirty="0" err="1"/>
              <a:t>ooper</a:t>
            </a:r>
            <a:r>
              <a:rPr lang="en-GB" sz="1400" dirty="0"/>
              <a:t>, David E. </a:t>
            </a:r>
            <a:r>
              <a:rPr lang="en-GB" sz="1400" i="1" dirty="0"/>
              <a:t>A Philosophy of Gardens</a:t>
            </a:r>
            <a:r>
              <a:rPr lang="cs-CZ" sz="1400" i="1" dirty="0"/>
              <a:t>.</a:t>
            </a:r>
            <a:r>
              <a:rPr lang="en-GB" sz="1400" dirty="0"/>
              <a:t> Oxford: Clarendon Press, 2006.</a:t>
            </a:r>
            <a:endParaRPr lang="cs-CZ" sz="1400" dirty="0"/>
          </a:p>
          <a:p>
            <a:r>
              <a:rPr lang="pt-BR" sz="1400" dirty="0"/>
              <a:t>Eco, Umberto</a:t>
            </a:r>
            <a:r>
              <a:rPr lang="cs-CZ" sz="1400" dirty="0"/>
              <a:t>.</a:t>
            </a:r>
            <a:r>
              <a:rPr lang="pt-BR" sz="1400" dirty="0"/>
              <a:t> </a:t>
            </a:r>
            <a:r>
              <a:rPr lang="pt-BR" sz="1400" i="1" dirty="0"/>
              <a:t>Skeptikové a těšitelé</a:t>
            </a:r>
            <a:r>
              <a:rPr lang="pt-BR" sz="1400" dirty="0"/>
              <a:t>. Praha: Argo, 2006</a:t>
            </a:r>
            <a:r>
              <a:rPr lang="cs-CZ" sz="1400" dirty="0"/>
              <a:t>.</a:t>
            </a:r>
          </a:p>
          <a:p>
            <a:r>
              <a:rPr lang="cs-CZ" sz="1400" dirty="0"/>
              <a:t>Kant, Immanuel. </a:t>
            </a:r>
            <a:r>
              <a:rPr lang="cs-CZ" sz="1400" i="1" dirty="0"/>
              <a:t>Kritika soudnosti</a:t>
            </a:r>
            <a:r>
              <a:rPr lang="cs-CZ" sz="1400" dirty="0"/>
              <a:t>. Praha: Odeon, 1976.</a:t>
            </a:r>
          </a:p>
          <a:p>
            <a:r>
              <a:rPr lang="cs-CZ" sz="1400" dirty="0"/>
              <a:t>Kulka, Tomáš. </a:t>
            </a:r>
            <a:r>
              <a:rPr lang="cs-CZ" sz="1400" i="1" dirty="0"/>
              <a:t>Umění a kýč. </a:t>
            </a:r>
            <a:r>
              <a:rPr lang="cs-CZ" sz="1400" dirty="0"/>
              <a:t>Praha: </a:t>
            </a:r>
            <a:r>
              <a:rPr lang="cs-CZ" sz="1400" dirty="0" err="1"/>
              <a:t>Torst</a:t>
            </a:r>
            <a:r>
              <a:rPr lang="cs-CZ" sz="1400" dirty="0"/>
              <a:t>, 2014.</a:t>
            </a:r>
          </a:p>
          <a:p>
            <a:r>
              <a:rPr lang="cs-CZ" sz="1400" dirty="0"/>
              <a:t>Mukařovský, Jan. </a:t>
            </a:r>
            <a:r>
              <a:rPr lang="cs-CZ" sz="1400" i="1" dirty="0"/>
              <a:t>Studie I.</a:t>
            </a:r>
            <a:r>
              <a:rPr lang="cs-CZ" sz="1400" dirty="0"/>
              <a:t>, Praha 2000.</a:t>
            </a:r>
          </a:p>
          <a:p>
            <a:r>
              <a:rPr lang="cs-CZ" sz="1400" dirty="0"/>
              <a:t>Platon. </a:t>
            </a:r>
            <a:r>
              <a:rPr lang="cs-CZ" sz="1400" i="1" dirty="0"/>
              <a:t>Dialogy o kráse</a:t>
            </a:r>
            <a:r>
              <a:rPr lang="cs-CZ" sz="1400" dirty="0"/>
              <a:t>. Praha: Odeon: 1979.</a:t>
            </a:r>
          </a:p>
          <a:p>
            <a:r>
              <a:rPr lang="cs-CZ" sz="1400" dirty="0"/>
              <a:t>Zahrádka, Pavel (ed.). </a:t>
            </a:r>
            <a:r>
              <a:rPr lang="cs-CZ" sz="1400" i="1" dirty="0"/>
              <a:t>Estetika na přelomu milénia.</a:t>
            </a:r>
            <a:r>
              <a:rPr lang="cs-CZ" sz="1400" dirty="0"/>
              <a:t> Brno: Barrister and Principal, 2010.</a:t>
            </a:r>
          </a:p>
          <a:p>
            <a:r>
              <a:rPr lang="cs-CZ" sz="1400" dirty="0"/>
              <a:t>Zuska, Vlastimil. </a:t>
            </a:r>
            <a:r>
              <a:rPr lang="cs-CZ" sz="1400" i="1" dirty="0"/>
              <a:t>Estetika. Úvod do současnosti tradiční disciplíny</a:t>
            </a:r>
            <a:r>
              <a:rPr lang="cs-CZ" sz="1400" dirty="0"/>
              <a:t>. Praha: Triton, 2001.</a:t>
            </a:r>
          </a:p>
        </p:txBody>
      </p:sp>
    </p:spTree>
    <p:extLst>
      <p:ext uri="{BB962C8B-B14F-4D97-AF65-F5344CB8AC3E}">
        <p14:creationId xmlns:p14="http://schemas.microsoft.com/office/powerpoint/2010/main" val="42385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1076</Words>
  <Application>Microsoft Office PowerPoint</Application>
  <PresentationFormat>Vlastní</PresentationFormat>
  <Paragraphs>113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Knihy 16:9</vt:lpstr>
      <vt:lpstr>Estetika – Den otevřených dveří – 22. 1. 2021      </vt:lpstr>
      <vt:lpstr>Čím se zabývá  estetika?  1) filosofický rozměr</vt:lpstr>
      <vt:lpstr>Kde a kdy vnikla estetika?  2) historický rozměr</vt:lpstr>
      <vt:lpstr>Čím se zabývá  estetika ? 3) vztahy mezi různými druhy umění</vt:lpstr>
      <vt:lpstr>Čím se zabývá  estetika? 4) estetické momenty mimo umění</vt:lpstr>
      <vt:lpstr>Prezentace aplikace PowerPoint</vt:lpstr>
      <vt:lpstr>Prezentace aplikace PowerPoint</vt:lpstr>
      <vt:lpstr>Prezentace aplikace PowerPoint</vt:lpstr>
      <vt:lpstr>Jaké knihy vás budou studiem provázet?  Například tyto:</vt:lpstr>
      <vt:lpstr>Více o estetice, jejích nejsoučasnějších zaměřeních, o knihách, o událostech se lze dozvědět:  Na webu Společnosti pro estetiku: http://www.estetikaspol.cz/  Na FB Společnosti pro estetiku: https://www.facebook.com/EstetikaSpol/  Na webu mezinárodního časopisu Estetika: The European Journal of Aesthetics (full text): https://estetikajournal.org/  Na FB Estetiky na Filozofické fakultě Jihočeské univerzity: https://www.facebook.com/Estetika-na-Filozofick%C3%A9-fakult%C4%9B-Jiho%C4%8Desk%C3%A9-univerzity-657137804307897/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Estetika - minor</dc:title>
  <dc:creator>Kaplický Martin Mgr. Ph.D.</dc:creator>
  <cp:lastModifiedBy>Kaplický Martin Mgr. Ph.D.</cp:lastModifiedBy>
  <cp:revision>23</cp:revision>
  <dcterms:created xsi:type="dcterms:W3CDTF">2020-11-13T21:07:37Z</dcterms:created>
  <dcterms:modified xsi:type="dcterms:W3CDTF">2021-01-26T08:54:20Z</dcterms:modified>
</cp:coreProperties>
</file>