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80" r:id="rId3"/>
    <p:sldId id="281" r:id="rId4"/>
    <p:sldId id="28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3" r:id="rId19"/>
    <p:sldId id="284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9" r:id="rId33"/>
    <p:sldId id="300" r:id="rId34"/>
    <p:sldId id="298" r:id="rId35"/>
    <p:sldId id="278" r:id="rId36"/>
    <p:sldId id="301" r:id="rId37"/>
    <p:sldId id="302" r:id="rId38"/>
    <p:sldId id="279" r:id="rId39"/>
    <p:sldId id="303" r:id="rId40"/>
    <p:sldId id="304" r:id="rId41"/>
    <p:sldId id="306" r:id="rId42"/>
    <p:sldId id="273" r:id="rId43"/>
    <p:sldId id="274" r:id="rId44"/>
    <p:sldId id="275" r:id="rId45"/>
    <p:sldId id="276" r:id="rId46"/>
    <p:sldId id="305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f.jcu.cz/ustavy/uap/pro-studenty/souteze" TargetMode="External"/><Relationship Id="rId2" Type="http://schemas.openxmlformats.org/officeDocument/2006/relationships/hyperlink" Target="http://www.ff.jcu.cz/ustavy/uap/pro-studenty/erasmu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f.jcu.cz/ustavy/uap/personalni-slozeni/doc-phdr-marie-ryantova-csc/bakalarske-prace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gif"/><Relationship Id="rId7" Type="http://schemas.openxmlformats.org/officeDocument/2006/relationships/image" Target="../media/image95.jpg"/><Relationship Id="rId12" Type="http://schemas.openxmlformats.org/officeDocument/2006/relationships/image" Target="../media/image100.png"/><Relationship Id="rId2" Type="http://schemas.openxmlformats.org/officeDocument/2006/relationships/image" Target="../media/image90.jp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jpg"/><Relationship Id="rId10" Type="http://schemas.openxmlformats.org/officeDocument/2006/relationships/image" Target="../media/image98.png"/><Relationship Id="rId4" Type="http://schemas.openxmlformats.org/officeDocument/2006/relationships/image" Target="../media/image92.jpg"/><Relationship Id="rId9" Type="http://schemas.openxmlformats.org/officeDocument/2006/relationships/image" Target="../media/image97.png"/><Relationship Id="rId14" Type="http://schemas.openxmlformats.org/officeDocument/2006/relationships/image" Target="../media/image102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f.jcu.cz/studium/studijni-plany-ii/studijni-plany-pro-ar-2020-2021-nmgr/studijni-plany-pro-ar-2020-2021" TargetMode="External"/><Relationship Id="rId2" Type="http://schemas.openxmlformats.org/officeDocument/2006/relationships/hyperlink" Target="http://www.ff.jcu.cz/studium/studijni-plany-ii/studijni-plany-pro-ar-2020-2021/studijni-plany-pro-ar-2020-2021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ryantova@ff.jcu.cz" TargetMode="External"/><Relationship Id="rId2" Type="http://schemas.openxmlformats.org/officeDocument/2006/relationships/hyperlink" Target="http://www.ff.jcu.cz/ustavy/ua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889714" cy="28693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800" cap="none" dirty="0" smtClean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  <a:t>Studium oboru</a:t>
            </a:r>
            <a:r>
              <a:rPr lang="cs-CZ" sz="4800" dirty="0" smtClean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cs-CZ" sz="4800" dirty="0" smtClean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cs-CZ" sz="4800" dirty="0" smtClean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  <a:t>ARCHIVNICTVÍ</a:t>
            </a:r>
            <a:r>
              <a:rPr lang="cs-CZ" sz="4800" dirty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cs-CZ" sz="4800" dirty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cs-CZ" sz="4800" cap="none" dirty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  <a:t>na F</a:t>
            </a:r>
            <a:r>
              <a:rPr lang="cs-CZ" sz="4800" cap="none" dirty="0" smtClean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  <a:t>ilozofické fakultě JU</a:t>
            </a:r>
            <a:endParaRPr lang="cs-CZ" sz="4800" cap="none" dirty="0">
              <a:effectLst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Ústav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archivnictví a PVH FF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JU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Doc. PhDr. Marie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Ryantová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CSc.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95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413" y="609600"/>
            <a:ext cx="10222107" cy="1356360"/>
          </a:xfrm>
        </p:spPr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Chcete se vyzn</a:t>
            </a:r>
            <a:r>
              <a:rPr lang="cs-CZ" sz="3200" cap="all" dirty="0" smtClean="0">
                <a:effectLst/>
                <a:latin typeface="Arial Black" panose="020B0A04020102020204" pitchFamily="34" charset="0"/>
              </a:rPr>
              <a:t>at </a:t>
            </a:r>
            <a:br>
              <a:rPr lang="cs-CZ" sz="3200" cap="all" dirty="0" smtClean="0">
                <a:effectLst/>
                <a:latin typeface="Arial Black" panose="020B0A04020102020204" pitchFamily="34" charset="0"/>
              </a:rPr>
            </a:br>
            <a:r>
              <a:rPr lang="cs-CZ" sz="3200" cap="all" dirty="0" smtClean="0">
                <a:effectLst/>
                <a:latin typeface="Arial Black" panose="020B0A04020102020204" pitchFamily="34" charset="0"/>
              </a:rPr>
              <a:t>ve </a:t>
            </a:r>
            <a:r>
              <a:rPr lang="cs-CZ" sz="3200" cap="all" dirty="0">
                <a:effectLst/>
                <a:latin typeface="Arial Black" panose="020B0A04020102020204" pitchFamily="34" charset="0"/>
              </a:rPr>
              <a:t>starých mírách a </a:t>
            </a:r>
            <a:r>
              <a:rPr lang="cs-CZ" sz="3200" cap="all" dirty="0" smtClean="0">
                <a:effectLst/>
                <a:latin typeface="Arial Black" panose="020B0A04020102020204" pitchFamily="34" charset="0"/>
              </a:rPr>
              <a:t>vahách?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5" y="2034837"/>
            <a:ext cx="2027313" cy="270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02" y="3380562"/>
            <a:ext cx="4676727" cy="309600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2104212"/>
            <a:ext cx="2794000" cy="2552700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79" y="2546663"/>
            <a:ext cx="3305476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2555" y="584404"/>
            <a:ext cx="10434131" cy="1356360"/>
          </a:xfrm>
        </p:spPr>
        <p:txBody>
          <a:bodyPr>
            <a:no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Chcete se vyznat </a:t>
            </a:r>
            <a:r>
              <a:rPr lang="cs-CZ" sz="3200" cap="all" dirty="0">
                <a:effectLst/>
                <a:latin typeface="Arial Black" panose="020B0A04020102020204" pitchFamily="34" charset="0"/>
              </a:rPr>
              <a:t>ve starých mincích a platidlech, erbech a </a:t>
            </a:r>
            <a:r>
              <a:rPr lang="cs-CZ" sz="3200" cap="all" dirty="0" smtClean="0">
                <a:effectLst/>
                <a:latin typeface="Arial Black" panose="020B0A04020102020204" pitchFamily="34" charset="0"/>
              </a:rPr>
              <a:t>pečetích</a:t>
            </a:r>
            <a:r>
              <a:rPr lang="cs-CZ" sz="3200" cap="all" dirty="0">
                <a:effectLst/>
                <a:latin typeface="Arial Black" panose="020B0A04020102020204" pitchFamily="34" charset="0"/>
              </a:rPr>
              <a:t>? 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33" y="2054424"/>
            <a:ext cx="2555720" cy="288000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5" y="4463551"/>
            <a:ext cx="3041106" cy="1980000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86" y="2035759"/>
            <a:ext cx="3416300" cy="2032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197" y="4109644"/>
            <a:ext cx="4218489" cy="2376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72" y="2044129"/>
            <a:ext cx="1971675" cy="19621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639" y="3996444"/>
            <a:ext cx="2794000" cy="24892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83" y="2054424"/>
            <a:ext cx="181755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Chcete </a:t>
            </a:r>
            <a:r>
              <a:rPr lang="cs-CZ" sz="3200" cap="all" dirty="0">
                <a:effectLst/>
                <a:latin typeface="Arial Black" panose="020B0A04020102020204" pitchFamily="34" charset="0"/>
              </a:rPr>
              <a:t>se vyznat </a:t>
            </a:r>
            <a:r>
              <a:rPr lang="cs-CZ" sz="3200" cap="all" dirty="0" smtClean="0">
                <a:effectLst/>
                <a:latin typeface="Arial Black" panose="020B0A04020102020204" pitchFamily="34" charset="0"/>
              </a:rPr>
              <a:t/>
            </a:r>
            <a:br>
              <a:rPr lang="cs-CZ" sz="3200" cap="all" dirty="0" smtClean="0">
                <a:effectLst/>
                <a:latin typeface="Arial Black" panose="020B0A04020102020204" pitchFamily="34" charset="0"/>
              </a:rPr>
            </a:br>
            <a:r>
              <a:rPr lang="cs-CZ" sz="3200" cap="all" dirty="0" smtClean="0">
                <a:effectLst/>
                <a:latin typeface="Arial Black" panose="020B0A04020102020204" pitchFamily="34" charset="0"/>
              </a:rPr>
              <a:t>ve </a:t>
            </a:r>
            <a:r>
              <a:rPr lang="cs-CZ" sz="3200" cap="all" dirty="0">
                <a:effectLst/>
                <a:latin typeface="Arial Black" panose="020B0A04020102020204" pitchFamily="34" charset="0"/>
              </a:rPr>
              <a:t>starých nápisech?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11" y="2502528"/>
            <a:ext cx="3224153" cy="2160000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70" y="3892257"/>
            <a:ext cx="3295650" cy="2400300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15832"/>
            <a:ext cx="48768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9935" y="609599"/>
            <a:ext cx="11017046" cy="1396181"/>
          </a:xfrm>
        </p:spPr>
        <p:txBody>
          <a:bodyPr>
            <a:no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Chcete </a:t>
            </a:r>
            <a:r>
              <a:rPr lang="cs-CZ" sz="3200" cap="all" dirty="0">
                <a:effectLst/>
                <a:latin typeface="Arial Black" panose="020B0A04020102020204" pitchFamily="34" charset="0"/>
              </a:rPr>
              <a:t>umět zpracovávat genealogické údaje </a:t>
            </a:r>
            <a:r>
              <a:rPr lang="cs-CZ" sz="3200" cap="all" dirty="0" smtClean="0">
                <a:effectLst/>
                <a:latin typeface="Arial Black" panose="020B0A04020102020204" pitchFamily="34" charset="0"/>
              </a:rPr>
              <a:t>a </a:t>
            </a:r>
            <a:r>
              <a:rPr lang="cs-CZ" sz="3200" cap="all" dirty="0">
                <a:effectLst/>
                <a:latin typeface="Arial Black" panose="020B0A04020102020204" pitchFamily="34" charset="0"/>
              </a:rPr>
              <a:t>vyhotovovat rodokmeny?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29" y="2378373"/>
            <a:ext cx="4542117" cy="3276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82" y="4016373"/>
            <a:ext cx="4420673" cy="2484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218" y="2301873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0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425" y="619432"/>
            <a:ext cx="10340095" cy="926980"/>
          </a:xfrm>
        </p:spPr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Chcete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8426" y="1725562"/>
            <a:ext cx="10781072" cy="42770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získat nejlepší předpoklady pro odbornou práci v archivech</a:t>
            </a:r>
            <a:r>
              <a:rPr lang="cs-CZ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mít naději na přístup k vzácným </a:t>
            </a:r>
            <a:r>
              <a:rPr lang="cs-CZ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dokumentům v originále?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podílet na zpracování nebo i získávání a záchraně zajímavých, dosud neznámých dokumentů</a:t>
            </a:r>
            <a:r>
              <a:rPr lang="cs-CZ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podílet na záchraně současných a budoucích dokumentů, existujících v elektronické podobě</a:t>
            </a:r>
            <a:r>
              <a:rPr lang="cs-CZ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patřit mezi příslušníky jednoho z nejtradičnějších, ale současně moderních povolání</a:t>
            </a:r>
            <a:r>
              <a:rPr lang="cs-CZ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stát „strážci i tvůrci historie“?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49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3174" y="609600"/>
            <a:ext cx="10325346" cy="1356360"/>
          </a:xfrm>
        </p:spPr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Pak si vyberte studium archivnictví!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3174" y="2096064"/>
            <a:ext cx="10899058" cy="3980271"/>
          </a:xfrm>
        </p:spPr>
        <p:txBody>
          <a:bodyPr>
            <a:normAutofit/>
          </a:bodyPr>
          <a:lstStyle/>
          <a:p>
            <a:pPr marL="265113" indent="-265113">
              <a:lnSpc>
                <a:spcPct val="100000"/>
              </a:lnSpc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Studium tohoto oboru nabízí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nejlepší a nejdůkladnější možnost, jak proniknout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 historie – a to díky kombinaci speciálních předmětů: </a:t>
            </a:r>
          </a:p>
          <a:p>
            <a:pPr>
              <a:lnSpc>
                <a:spcPct val="100000"/>
              </a:lnSpc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tzv. pomocných (příp. základních) věd historických (paleografie, diplomatika, chronologie, sfragistika, heraldika, genealogie, kodikologie, epigrafika, numismatika, historická metrologie)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ějin správy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eoretického archivnictví, doplněného odbornými praxemi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azyků, především němčiny a latiny</a:t>
            </a:r>
          </a:p>
          <a:p>
            <a:endParaRPr lang="cs-CZ" sz="2400" dirty="0" smtClean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4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8906" y="609601"/>
            <a:ext cx="10359613" cy="1367118"/>
          </a:xfrm>
        </p:spPr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Co přinese absolvování tohoto oboru (resp. programu)?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8906" y="2138082"/>
            <a:ext cx="10697352" cy="33630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ískání široce pojatých historických znalostí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svojení si základů „historického řemesla“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romě teoretických znalostí i praktické dovednosti potřebné pro historickou práci a pro práci v archivech či dalších paměťových institucích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ožnost uplatnění v různých typech archivů (včetně soukromých), ale i v muzeích, knihovnách (především těch, které obsahují tzv. historické fondy), v památkové péči, ve státní správě a samosprávě, v genealogii, aj.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459" y="609600"/>
            <a:ext cx="11035264" cy="1322740"/>
          </a:xfrm>
        </p:spPr>
        <p:txBody>
          <a:bodyPr>
            <a:no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Proč studovat archivnictví na FF JU?</a:t>
            </a:r>
            <a:br>
              <a:rPr lang="cs-CZ" sz="3200" cap="all" dirty="0" smtClean="0">
                <a:latin typeface="Arial Black" panose="020B0A04020102020204" pitchFamily="34" charset="0"/>
              </a:rPr>
            </a:br>
            <a:r>
              <a:rPr lang="cs-CZ" sz="3200" cap="all" dirty="0" smtClean="0">
                <a:latin typeface="Arial Black" panose="020B0A04020102020204" pitchFamily="34" charset="0"/>
              </a:rPr>
              <a:t>Co nabízíme?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723" y="1814052"/>
            <a:ext cx="11717593" cy="47784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tudium Archivnictví na FF JU probíhá od roku 2003, akreditovány jsou všechny tři stupně studia (Bc., Mgr., Ph.D.) – Ústav archivnictví a PVH FF JU byl třetím v ČR, který tuto možnost přinesl (po tradičních pracovištích na universitách v Praze a Brně)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ýuka teoretického archivnictví probíhá přímo v Státním okresním archivu v Českých Budějovicích a v přímé součinnosti s ním (a také Státním oblastním archivem v Třeboni), tuto výuku zajišťují odborníci z praxe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výuce se podílejí i někteří další externí odborníci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dbornou praxi je možno absolvovat v různých typech archivů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ýuku doplňují odborné exkurze (i do zahraničí)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udenti mohou být během studia zapojováni do různých projektů                                                a zúčastnit se odborných soutěží</a:t>
            </a:r>
          </a:p>
        </p:txBody>
      </p:sp>
      <p:pic>
        <p:nvPicPr>
          <p:cNvPr id="5" name="Picture 7" descr="056 Wroclaw - Archiv.jpg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358" y="4004187"/>
            <a:ext cx="3071598" cy="2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49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671" y="560439"/>
            <a:ext cx="10295849" cy="1405521"/>
          </a:xfrm>
        </p:spPr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Exkurze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0658" y="1965960"/>
            <a:ext cx="10545097" cy="413004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Praha (Národní archiv,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další archivy, Strahovská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knihovna, ale i různé aktuální výstavy, Bílá hora a Hvězda, Vyšehrad, aj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.), Zlatá Koruna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U letohrádku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45" y="3409604"/>
            <a:ext cx="3192418" cy="21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Vyšehrad - rotunda sv. Martina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26" y="2939564"/>
            <a:ext cx="1922463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Zlatá Koruna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952" y="2939564"/>
            <a:ext cx="2166938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Zlatá Koruna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45" y="3409604"/>
            <a:ext cx="2688742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40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670" y="530942"/>
            <a:ext cx="10295849" cy="1435018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Arial Black" panose="020B0A04020102020204" pitchFamily="34" charset="0"/>
              </a:rPr>
              <a:t>Vícedenní exkurze (i do zahraničí)</a:t>
            </a:r>
            <a:endParaRPr lang="cs-CZ" sz="4000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5187" y="1607574"/>
            <a:ext cx="10440685" cy="4778477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2005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: Západní Čechy</a:t>
            </a:r>
          </a:p>
          <a:p>
            <a:pPr>
              <a:buNone/>
              <a:defRPr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2006: Horní a Dolní Rakousy</a:t>
            </a:r>
          </a:p>
          <a:p>
            <a:pPr>
              <a:buNone/>
              <a:defRPr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2007: Západní Čechy, Chebsko a zahraniční léna Koruny české</a:t>
            </a:r>
          </a:p>
          <a:p>
            <a:pPr>
              <a:buNone/>
              <a:defRPr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2008: Severní Čechy, Lužice a Sasko</a:t>
            </a:r>
          </a:p>
          <a:p>
            <a:pPr>
              <a:buNone/>
              <a:defRPr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2009: Jižní Morava a Dolní Rakousy </a:t>
            </a:r>
          </a:p>
          <a:p>
            <a:pPr>
              <a:buNone/>
              <a:defRPr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2010: Slovensko a Maďarsko </a:t>
            </a:r>
          </a:p>
          <a:p>
            <a:pPr>
              <a:buNone/>
              <a:defRPr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2011: Severní Morava, slezská knížectví (Těšínsko, Krnovsko), východní Čechy</a:t>
            </a:r>
          </a:p>
          <a:p>
            <a:pPr>
              <a:buNone/>
              <a:defRPr/>
            </a:pP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2012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: Východní Čechy, Kladsko,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Wroclaw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2013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: Štýrsko, Korutany, Kraňsko a </a:t>
            </a:r>
            <a:r>
              <a:rPr lang="cs-CZ" alt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Furlánsko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(Rakousko, Slovinsko, severní Itálie)</a:t>
            </a:r>
          </a:p>
          <a:p>
            <a:pPr>
              <a:buNone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: Okolí Lince a Salcburk</a:t>
            </a:r>
          </a:p>
          <a:p>
            <a:pPr>
              <a:buNone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: Švýcarsko</a:t>
            </a:r>
          </a:p>
          <a:p>
            <a:pPr>
              <a:buNone/>
              <a:defRPr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: Drážďany a </a:t>
            </a:r>
            <a:r>
              <a:rPr lang="cs-CZ" alt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Pirna</a:t>
            </a:r>
            <a:endParaRPr lang="cs-CZ" alt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923" y="560439"/>
            <a:ext cx="10310597" cy="1405521"/>
          </a:xfrm>
        </p:spPr>
        <p:txBody>
          <a:bodyPr/>
          <a:lstStyle/>
          <a:p>
            <a:r>
              <a:rPr lang="cs-CZ" cap="all" dirty="0" smtClean="0">
                <a:latin typeface="Arial Black" panose="020B0A04020102020204" pitchFamily="34" charset="0"/>
              </a:rPr>
              <a:t>Archivnictví</a:t>
            </a:r>
            <a:endParaRPr lang="cs-CZ" cap="all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1671" y="1965960"/>
            <a:ext cx="11134165" cy="45424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slouží k uchovávání dokladů z minulosti, ať nedávné, nebo velmi vzdálené =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archiváři se musí orientovat v historii</a:t>
            </a:r>
          </a:p>
          <a:p>
            <a:pPr>
              <a:lnSpc>
                <a:spcPct val="120000"/>
              </a:lnSpc>
            </a:pP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někdy bývá chápáno jako obor, který stojí jaksi v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 „závěsu“ za svou nedílnou souputnicí – </a:t>
            </a: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historií, ale archiváři:</a:t>
            </a:r>
          </a:p>
          <a:p>
            <a:pPr marL="442913" lvl="2" indent="-177800">
              <a:lnSpc>
                <a:spcPct val="120000"/>
              </a:lnSpc>
            </a:pP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jsou zároveň historici </a:t>
            </a:r>
          </a:p>
          <a:p>
            <a:pPr marL="442913" lvl="2" indent="-177800">
              <a:lnSpc>
                <a:spcPct val="100000"/>
              </a:lnSpc>
            </a:pP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stejně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jako historici nejrůznějšího </a:t>
            </a: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zaměření</a:t>
            </a:r>
          </a:p>
          <a:p>
            <a:pPr marL="45720" indent="0">
              <a:lnSpc>
                <a:spcPct val="80000"/>
              </a:lnSpc>
              <a:buNone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- zkoumají </a:t>
            </a:r>
            <a:r>
              <a:rPr lang="cs-CZ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minulost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a spojují ji s </a:t>
            </a:r>
            <a:r>
              <a:rPr lang="cs-CZ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přítomností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44500" indent="-400050">
              <a:lnSpc>
                <a:spcPct val="80000"/>
              </a:lnSpc>
              <a:buNone/>
            </a:pP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	- současně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ale propojují minulost ještě s další časovou </a:t>
            </a: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dimenzí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budoucností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400050">
              <a:lnSpc>
                <a:spcPct val="80000"/>
              </a:lnSpc>
              <a:buNone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jsou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to oni, kdo rozhodují o tom, </a:t>
            </a: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co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bude </a:t>
            </a: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budoucnost </a:t>
            </a: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 minulosti i </a:t>
            </a:r>
            <a:endParaRPr lang="cs-CZ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400050">
              <a:lnSpc>
                <a:spcPct val="80000"/>
              </a:lnSpc>
              <a:buNone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současnosti dochováno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pic>
        <p:nvPicPr>
          <p:cNvPr id="18435" name="Picture 5" descr="Archiv Plasy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357564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Klášter Teplá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04814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Klášter Teplá - knihovna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357564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 descr="Archiv Plasy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404814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9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pic>
        <p:nvPicPr>
          <p:cNvPr id="19460" name="Picture 5" descr="Dürnkrut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628775"/>
            <a:ext cx="481965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Zwettl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76250"/>
            <a:ext cx="4056062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3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pic>
        <p:nvPicPr>
          <p:cNvPr id="20484" name="Picture 5" descr="Waldassen - knihovna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08" y="1965960"/>
            <a:ext cx="481965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Cheb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21" y="837843"/>
            <a:ext cx="3786187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9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pic>
        <p:nvPicPr>
          <p:cNvPr id="21508" name="Picture 7" descr="Bautzen (Budyšín)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60351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Společné foto v Budyšíně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213101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Dresden (Drážďany) - Zwinger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260351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3" descr="Děčín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3213101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0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pic>
        <p:nvPicPr>
          <p:cNvPr id="22532" name="Picture 5" descr="Mikulov - Státní okresní archiv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194" y="3357564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Klášter Altenburg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537" y="465139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 descr="Valtice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70" y="463552"/>
            <a:ext cx="216693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3" descr="Brno - Špilberk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48" y="3357564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4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pic>
        <p:nvPicPr>
          <p:cNvPr id="23556" name="Picture 7" descr="Spišský hrad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4" y="656908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Archiv města Budapešti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4" y="3457892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Slovenský národný archiv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9" y="565468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3" descr="Pohled na Ostřihom ze Štúrova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3457893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9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effectLst/>
            </a:endParaRPr>
          </a:p>
        </p:txBody>
      </p:sp>
      <p:pic>
        <p:nvPicPr>
          <p:cNvPr id="24580" name="Picture 5" descr="018 Olomouc - Horni namesti.jpg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79" y="616267"/>
            <a:ext cx="2436812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051 Opava - Zemsky archiv.jpg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191" y="616267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 descr="044 Ostrava - Moravsko-ostravsky hrad.jpg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79" y="3495992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1" descr="033 Czieszyn - vez Piastowska.jpg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541" y="3486467"/>
            <a:ext cx="2166938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98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effectLst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effectLst/>
            </a:endParaRPr>
          </a:p>
        </p:txBody>
      </p:sp>
      <p:pic>
        <p:nvPicPr>
          <p:cNvPr id="25604" name="Picture 5" descr="003 Humpolec - Hlinikuv kamen.jpg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644367"/>
            <a:ext cx="3843337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018 Duszniki Zrdoj - papirna.jpg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3500438"/>
            <a:ext cx="3843337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048 Wroclaw.jpg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6" y="668338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55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effectLst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effectLst/>
            </a:endParaRPr>
          </a:p>
        </p:txBody>
      </p:sp>
      <p:pic>
        <p:nvPicPr>
          <p:cNvPr id="26628" name="Picture 5" descr="054 Wroclaw - Archiv.jpg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596" y="492920"/>
            <a:ext cx="4084637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 descr="056 Wroclaw - Archiv.jpg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71" y="479743"/>
            <a:ext cx="40846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068 Doma (skoro).jpg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33" y="3482023"/>
            <a:ext cx="4084637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043 Zamek Ksiaz.jpg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5" y="3482024"/>
            <a:ext cx="4084637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06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715" y="2775383"/>
            <a:ext cx="21955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67" y="2926573"/>
            <a:ext cx="243046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09" y="2407272"/>
            <a:ext cx="270033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69" y="452760"/>
            <a:ext cx="28082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02" y="839009"/>
            <a:ext cx="33131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09" y="859459"/>
            <a:ext cx="2632075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13" y="3323447"/>
            <a:ext cx="3792537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4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96" y="1952932"/>
            <a:ext cx="3060000" cy="3060000"/>
          </a:xfrm>
          <a:prstGeom prst="rect">
            <a:avLst/>
          </a:prstGeom>
          <a:scene3d>
            <a:camera prst="orthographicFront">
              <a:rot lat="0" lon="0" rev="189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7125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53" y="3208032"/>
            <a:ext cx="24288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346" y="441915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826" y="4381609"/>
            <a:ext cx="29892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54" y="451645"/>
            <a:ext cx="23495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28" y="4040261"/>
            <a:ext cx="32162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93" y="1951752"/>
            <a:ext cx="2735263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85" y="2222609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15" y="441915"/>
            <a:ext cx="31670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05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73869"/>
            <a:ext cx="18843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876425"/>
            <a:ext cx="350361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e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1" y="473869"/>
            <a:ext cx="331152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473869"/>
            <a:ext cx="264636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2958306"/>
            <a:ext cx="33750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Obráze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32" y="4057650"/>
            <a:ext cx="158908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Obráze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19" y="3391694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97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8906" y="609600"/>
            <a:ext cx="11046849" cy="1425676"/>
          </a:xfrm>
        </p:spPr>
        <p:txBody>
          <a:bodyPr>
            <a:normAutofit fontScale="90000"/>
          </a:bodyPr>
          <a:lstStyle/>
          <a:p>
            <a:r>
              <a:rPr lang="cs-CZ" sz="3600" cap="all" dirty="0">
                <a:latin typeface="Arial Black" panose="020B0A04020102020204" pitchFamily="34" charset="0"/>
              </a:rPr>
              <a:t>Proč studovat </a:t>
            </a:r>
            <a:r>
              <a:rPr lang="cs-CZ" sz="3600" cap="all" dirty="0" smtClean="0">
                <a:latin typeface="Arial Black" panose="020B0A04020102020204" pitchFamily="34" charset="0"/>
              </a:rPr>
              <a:t>archivnictví na </a:t>
            </a:r>
            <a:r>
              <a:rPr lang="cs-CZ" sz="3600" cap="all" dirty="0">
                <a:latin typeface="Arial Black" panose="020B0A04020102020204" pitchFamily="34" charset="0"/>
              </a:rPr>
              <a:t>FF JU?</a:t>
            </a:r>
            <a:br>
              <a:rPr lang="cs-CZ" sz="3600" cap="all" dirty="0">
                <a:latin typeface="Arial Black" panose="020B0A04020102020204" pitchFamily="34" charset="0"/>
              </a:rPr>
            </a:br>
            <a:r>
              <a:rPr lang="cs-CZ" sz="3600" cap="all" dirty="0">
                <a:latin typeface="Arial Black" panose="020B0A04020102020204" pitchFamily="34" charset="0"/>
              </a:rPr>
              <a:t>Co nabízíme?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8905" y="2035276"/>
            <a:ext cx="11046849" cy="4203291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Akreditováno je studium </a:t>
            </a:r>
          </a:p>
          <a:p>
            <a:pPr>
              <a:lnSpc>
                <a:spcPct val="100000"/>
              </a:lnSpc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bakalářské (Bc.) –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maior, minor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avazující magisterské (Mgr.) –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maior, minor; 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       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volí si i zájemci z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 jiných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univerzit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oktorské (Ph.D.)</a:t>
            </a:r>
          </a:p>
          <a:p>
            <a:pPr marL="45720" indent="0">
              <a:lnSpc>
                <a:spcPct val="100000"/>
              </a:lnSpc>
              <a:buNone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00000"/>
              </a:lnSpc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Možnost získání i titulu PhDr.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8906" y="609600"/>
            <a:ext cx="11046849" cy="1425676"/>
          </a:xfrm>
        </p:spPr>
        <p:txBody>
          <a:bodyPr>
            <a:normAutofit fontScale="90000"/>
          </a:bodyPr>
          <a:lstStyle/>
          <a:p>
            <a:r>
              <a:rPr lang="cs-CZ" sz="3600" cap="all" dirty="0">
                <a:latin typeface="Arial Black" panose="020B0A04020102020204" pitchFamily="34" charset="0"/>
              </a:rPr>
              <a:t>Proč studovat </a:t>
            </a:r>
            <a:r>
              <a:rPr lang="cs-CZ" sz="3600" cap="all" dirty="0" smtClean="0">
                <a:latin typeface="Arial Black" panose="020B0A04020102020204" pitchFamily="34" charset="0"/>
              </a:rPr>
              <a:t>archivnictví na </a:t>
            </a:r>
            <a:r>
              <a:rPr lang="cs-CZ" sz="3600" cap="all" dirty="0">
                <a:latin typeface="Arial Black" panose="020B0A04020102020204" pitchFamily="34" charset="0"/>
              </a:rPr>
              <a:t>FF JU?</a:t>
            </a:r>
            <a:br>
              <a:rPr lang="cs-CZ" sz="3600" cap="all" dirty="0">
                <a:latin typeface="Arial Black" panose="020B0A04020102020204" pitchFamily="34" charset="0"/>
              </a:rPr>
            </a:br>
            <a:r>
              <a:rPr lang="cs-CZ" sz="3600" cap="all" dirty="0">
                <a:latin typeface="Arial Black" panose="020B0A04020102020204" pitchFamily="34" charset="0"/>
              </a:rPr>
              <a:t>Co nabízíme?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8905" y="2035276"/>
            <a:ext cx="11046849" cy="42032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Možnost studia v zahraničí (program Erasmus)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www.ff.jcu.cz/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ustavy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uap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/pro-studenty/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erasmus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00000"/>
              </a:lnSpc>
            </a:pP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Možnost </a:t>
            </a:r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dalších stipendií v </a:t>
            </a: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zahraničí (zejména studenti Mgr. a Ph.D. studia)</a:t>
            </a:r>
          </a:p>
          <a:p>
            <a:pPr>
              <a:lnSpc>
                <a:spcPct val="100000"/>
              </a:lnSpc>
            </a:pP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Možnost účasti v různých soutěžích – např. celostátní studentská konference Historie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www.ff.jcu.cz/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ustavy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uap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/pro-studenty/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souteze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Možnost zapojení do různých projektů (např. Museum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Uploaded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– Digitální technologie pro přeshraniční spolupráci muzeí)</a:t>
            </a:r>
          </a:p>
          <a:p>
            <a:pPr>
              <a:lnSpc>
                <a:spcPct val="100000"/>
              </a:lnSpc>
            </a:pP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Možnost publikování bakalářských prací nebo jejich částí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www.ff.jcu.cz/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ustavy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uap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personalni-slozeni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/doc-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phdr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marie-ryantova-csc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bakalarske-prace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07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8906" y="609600"/>
            <a:ext cx="11046849" cy="1425676"/>
          </a:xfrm>
        </p:spPr>
        <p:txBody>
          <a:bodyPr>
            <a:normAutofit fontScale="90000"/>
          </a:bodyPr>
          <a:lstStyle/>
          <a:p>
            <a:r>
              <a:rPr lang="cs-CZ" sz="3600" cap="all" dirty="0">
                <a:latin typeface="Arial Black" panose="020B0A04020102020204" pitchFamily="34" charset="0"/>
              </a:rPr>
              <a:t>Proč studovat </a:t>
            </a:r>
            <a:r>
              <a:rPr lang="cs-CZ" sz="3600" cap="all" dirty="0" smtClean="0">
                <a:latin typeface="Arial Black" panose="020B0A04020102020204" pitchFamily="34" charset="0"/>
              </a:rPr>
              <a:t>archivnictví na </a:t>
            </a:r>
            <a:r>
              <a:rPr lang="cs-CZ" sz="3600" cap="all" dirty="0">
                <a:latin typeface="Arial Black" panose="020B0A04020102020204" pitchFamily="34" charset="0"/>
              </a:rPr>
              <a:t>FF JU?</a:t>
            </a:r>
            <a:br>
              <a:rPr lang="cs-CZ" sz="3600" cap="all" dirty="0">
                <a:latin typeface="Arial Black" panose="020B0A04020102020204" pitchFamily="34" charset="0"/>
              </a:rPr>
            </a:br>
            <a:r>
              <a:rPr lang="cs-CZ" sz="3600" cap="all" dirty="0">
                <a:latin typeface="Arial Black" panose="020B0A04020102020204" pitchFamily="34" charset="0"/>
              </a:rPr>
              <a:t>Co nabízíme?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8905" y="2035276"/>
            <a:ext cx="11046849" cy="4203291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Pracovníci ústavu</a:t>
            </a:r>
          </a:p>
          <a:p>
            <a:pPr>
              <a:lnSpc>
                <a:spcPct val="100000"/>
              </a:lnSpc>
            </a:pP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disponují </a:t>
            </a:r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bohatými kontakty v rámci oboru, a to </a:t>
            </a: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jak v ČR, tak v zahraničí</a:t>
            </a:r>
          </a:p>
          <a:p>
            <a:pPr>
              <a:lnSpc>
                <a:spcPct val="100000"/>
              </a:lnSpc>
            </a:pP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působí v řadě odborných grémií zejména v ČR, ale i v zahraničí (redakční rady; výbory profesních organizací – ČAS, SHČR, ČSVOS; GA ČR; ČNKH; aj.)</a:t>
            </a:r>
          </a:p>
          <a:p>
            <a:pPr>
              <a:lnSpc>
                <a:spcPct val="100000"/>
              </a:lnSpc>
            </a:pP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mají bohaté zkušenosti s prací (stáže, stipendia, workshopy, výukové pobyty Erasmus) a s bádáním v různých archivech či historických knihovnách, včetně zahraničních (Rakousko, SRN, Polsko, Švédsko, Itálie, Velká Británie…)</a:t>
            </a:r>
          </a:p>
          <a:p>
            <a:pPr>
              <a:lnSpc>
                <a:spcPct val="100000"/>
              </a:lnSpc>
            </a:pPr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ykazují bohatou publikační činnost</a:t>
            </a:r>
          </a:p>
        </p:txBody>
      </p:sp>
    </p:spTree>
    <p:extLst>
      <p:ext uri="{BB962C8B-B14F-4D97-AF65-F5344CB8AC3E}">
        <p14:creationId xmlns:p14="http://schemas.microsoft.com/office/powerpoint/2010/main" val="86364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73" y="887525"/>
            <a:ext cx="2520000" cy="2520000"/>
          </a:xfrm>
        </p:spPr>
      </p:pic>
      <p:pic>
        <p:nvPicPr>
          <p:cNvPr id="1028" name="Picture 4" descr="Polyxena z Lobkovic - Marie Ryantov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975" y="2884977"/>
            <a:ext cx="2461083" cy="3600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71" y="3398691"/>
            <a:ext cx="2243328" cy="312115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52" y="428035"/>
            <a:ext cx="2280960" cy="3240000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3" y="446013"/>
            <a:ext cx="2448000" cy="360000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7" y="3999843"/>
            <a:ext cx="1785000" cy="2520000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65" y="433347"/>
            <a:ext cx="1530000" cy="2160000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89" y="3321620"/>
            <a:ext cx="2040000" cy="288000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37" y="441379"/>
            <a:ext cx="1619250" cy="2286000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89" y="2056067"/>
            <a:ext cx="1785001" cy="2520000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74" y="428035"/>
            <a:ext cx="1785000" cy="2520000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21" y="3321620"/>
            <a:ext cx="2001000" cy="2880000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715" y="2048035"/>
            <a:ext cx="1698106" cy="2520000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02" y="3906647"/>
            <a:ext cx="1887000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44" y="326138"/>
            <a:ext cx="11141442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24" y="340886"/>
            <a:ext cx="11141442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6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2353" y="609600"/>
            <a:ext cx="10346167" cy="1356360"/>
          </a:xfrm>
        </p:spPr>
        <p:txBody>
          <a:bodyPr>
            <a:noAutofit/>
          </a:bodyPr>
          <a:lstStyle/>
          <a:p>
            <a:r>
              <a:rPr lang="cs-CZ" sz="3200" cap="all" dirty="0">
                <a:latin typeface="Arial Black" panose="020B0A04020102020204" pitchFamily="34" charset="0"/>
              </a:rPr>
              <a:t>Proč studovat archivnictví na FF JU?</a:t>
            </a:r>
            <a:br>
              <a:rPr lang="cs-CZ" sz="3200" cap="all" dirty="0">
                <a:latin typeface="Arial Black" panose="020B0A04020102020204" pitchFamily="34" charset="0"/>
              </a:rPr>
            </a:br>
            <a:r>
              <a:rPr lang="cs-CZ" sz="3200" cap="all" dirty="0">
                <a:latin typeface="Arial Black" panose="020B0A04020102020204" pitchFamily="34" charset="0"/>
              </a:rPr>
              <a:t>Co nabízíme?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948" y="2525012"/>
            <a:ext cx="11297265" cy="378729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Ústav archivnictví a PVH FF JU je členem prestižní mezinárodní organizace ICARUS, sdružující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přes </a:t>
            </a:r>
            <a:r>
              <a:rPr lang="cs-CZ" smtClean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cs-CZ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archivů a vědeckých institucí z Evropy a Severní Ameriky</a:t>
            </a:r>
          </a:p>
          <a:p>
            <a:pPr>
              <a:lnSpc>
                <a:spcPct val="100000"/>
              </a:lnSpc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Absolventi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jsou úspěšní ve výběrových řízeních,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působí</a:t>
            </a:r>
          </a:p>
          <a:p>
            <a:pPr marL="530225" indent="-485775">
              <a:lnSpc>
                <a:spcPct val="100000"/>
              </a:lnSpc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v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řadě archivů (SOA Třeboň a jemu podřízené Státní okresní archivy, SOA Plzeň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 podřízené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SOkA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SOA Praha, Archiv hl. města Prahy, Archiv města Plzně, Masarykův ústav a Archiv AV ČR, v. v. i, Archiv Prazdroje, Archiv Českého rozhlasu, aj.),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00000"/>
              </a:lnSpc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ale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 v muzeích (např. Prachatice, Tábor)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indent="-485775">
              <a:lnSpc>
                <a:spcPct val="100000"/>
              </a:lnSpc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dalších institucích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(Národní památkový ústav, EON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Krajský úřad České Budějovice, Jaderná elektrárna Temelín…)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640" y="1625011"/>
            <a:ext cx="213788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8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9" y="340886"/>
            <a:ext cx="11141442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3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 smtClean="0">
                <a:latin typeface="Arial Black" panose="020B0A04020102020204" pitchFamily="34" charset="0"/>
              </a:rPr>
              <a:t>Archivnictví</a:t>
            </a:r>
            <a:endParaRPr lang="cs-CZ" cap="all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rchiváři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= „strážci paměti“ – a současně „tvůrci paměti“</a:t>
            </a:r>
          </a:p>
          <a:p>
            <a:pPr>
              <a:lnSpc>
                <a:spcPct val="80000"/>
              </a:lnSpc>
              <a:defRPr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archivnictví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= jedno z nejstarších povolání </a:t>
            </a:r>
          </a:p>
          <a:p>
            <a:pPr>
              <a:lnSpc>
                <a:spcPct val="80000"/>
              </a:lnSpc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rchiváři = historici, politici, diplomaté, literáti, církevní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činitelé, aj.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80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3" y="311389"/>
            <a:ext cx="11141442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1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392" y="609599"/>
            <a:ext cx="10412128" cy="1411705"/>
          </a:xfrm>
        </p:spPr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Studium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514" y="1742173"/>
            <a:ext cx="11319309" cy="4379494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Bc. studium: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lze studovat jako „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“, „maior“ nebo „minor“</a:t>
            </a:r>
          </a:p>
          <a:p>
            <a:pPr marL="4572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- „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 = dříve jednooborové studium</a:t>
            </a:r>
          </a:p>
          <a:p>
            <a:pPr marL="722313" indent="-677863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- „maior“: ke studiu Archivnictví lze zvolit v 1. ročníku libovolný další obor jako „minor“, který se studuje ve 2. a 3. ročníku </a:t>
            </a:r>
          </a:p>
          <a:p>
            <a:pPr marL="722313" indent="-677863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- „minor“: studium Archivnictví si student vybere v 1. ročníku a studuje ve 2. a 3. ročníku jako další k jinému oboru </a:t>
            </a: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2313" indent="-677863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www.ff.jcu.cz/studium/studijni-plany-ii/studijni-plany-pro-ar-2020-2021/studijni-plany-pro-ar-2020-2021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20663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Mgr. studium: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podobně</a:t>
            </a:r>
          </a:p>
          <a:p>
            <a:pPr marL="4445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www.ff.jcu.cz/studium/studijni-plany-ii/studijni-plany-pro-ar-2020-2021-nmgr/studijni-plany-pro-ar-2020-2021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3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9246" y="609600"/>
            <a:ext cx="10319273" cy="1238373"/>
          </a:xfrm>
        </p:spPr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Pro koho je studium vhodné?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0942" y="1847973"/>
            <a:ext cx="10781071" cy="39923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deální (ale ne nezbytná) kombinace je s Historií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ožné jsou i další kombinace (jazyky, dějiny umění)</a:t>
            </a:r>
          </a:p>
          <a:p>
            <a:pPr>
              <a:lnSpc>
                <a:spcPct val="10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Vhodný je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zájem o historii a znalosti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historie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tudium nabízí možnost zaměřit se na nejrůznější témata, ať již bližší historii, nebo otázkám archivní teorie, včetně nejaktuálnějších problémů (např. digitální archivnictví)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ntroverti a ti, kteří nepreferují práci s větším množstvím lidí, najdou ideální možnost uplatnění a rozvoje svých schopností – ale studium není nevhodné ani pro jejich opak</a:t>
            </a:r>
          </a:p>
        </p:txBody>
      </p:sp>
    </p:spTree>
    <p:extLst>
      <p:ext uri="{BB962C8B-B14F-4D97-AF65-F5344CB8AC3E}">
        <p14:creationId xmlns:p14="http://schemas.microsoft.com/office/powerpoint/2010/main" val="26061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0332720" cy="1092835"/>
          </a:xfrm>
        </p:spPr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Co ještě nevíte?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7541" y="1532966"/>
            <a:ext cx="8454731" cy="47645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bor Archivnictví vystudoval např. i prof. Šmahel, prof. Žemlička, kardinál Vlk, někteří diplomaté a velvyslanci, aj.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ýznamné absolventy oboru, současné i bývalé pracovníky archivů nebo významné osobnosti současného archivnictví představuje dlouholetý přednáškový cyklus nazvaný „Býti archivářem“ a pořádaný Ústavem archivnictví a PVH FF JU již od roku 2008</a:t>
            </a:r>
          </a:p>
          <a:p>
            <a:pPr>
              <a:lnSpc>
                <a:spcPct val="100000"/>
              </a:lnSpc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Studenti Archivnictví mají možnost se zapojit do studentské sekce České archivní společnosti (a tím navázat kontakty i s kolegy) a získat podporu pro svou odbornou činnost</a:t>
            </a:r>
          </a:p>
          <a:p>
            <a:pPr>
              <a:lnSpc>
                <a:spcPct val="10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rchivy v ČR patří mezi nejmodernější na světě (tzv. český archivní zázrak)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601" y="3193887"/>
            <a:ext cx="2465228" cy="169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601" y="4909012"/>
            <a:ext cx="2475547" cy="1656000"/>
          </a:xfrm>
          <a:prstGeom prst="rect">
            <a:avLst/>
          </a:prstGeom>
        </p:spPr>
      </p:pic>
      <p:pic>
        <p:nvPicPr>
          <p:cNvPr id="6" name="Picture 4" descr="https://www.obalkyknih.cz/file/cover/852869/me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686" y="722762"/>
            <a:ext cx="1733462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29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6141" y="609600"/>
            <a:ext cx="10292379" cy="1407460"/>
          </a:xfrm>
        </p:spPr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Jaké jsou nejčastější omyly spojované s archivnictvím?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3753" y="2245659"/>
            <a:ext cx="10448366" cy="33752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Studium 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Archivnictví </a:t>
            </a: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 příliš speciální, než abych s ním mohl(a) najít uplatnění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3538" indent="-363538">
              <a:lnSpc>
                <a:spcPct val="100000"/>
              </a:lnSpc>
              <a:buNone/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OMYL! Právě široce pojaté studium umožňuje získat bohaté znalosti, využitelné v mnoha směrech, současně ale umožňuje se již během studia specializovat na konkrétní problémy, aniž by znalost celku utrpěla. Absolvent může najít uplatnění v řadě institucí, ale i jako soukromá osoba (např. genealog).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Nechci studovat 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Archivnictví</a:t>
            </a: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 archivech jsou samé pavučiny, plíseň a myši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4013" indent="-354013">
              <a:lnSpc>
                <a:spcPct val="100000"/>
              </a:lnSpc>
              <a:buNone/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OMYL! Archivní budovy jsou moderní a v archivech musí být pořádek, myš uvidíte leda tu počítačovou (nebo na obrázku) 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.</a:t>
            </a:r>
            <a:endParaRPr lang="cs-CZ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01" y="5263221"/>
            <a:ext cx="1525560" cy="117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3376" y="609600"/>
            <a:ext cx="10225144" cy="1353671"/>
          </a:xfrm>
        </p:spPr>
        <p:txBody>
          <a:bodyPr>
            <a:normAutofit/>
          </a:bodyPr>
          <a:lstStyle/>
          <a:p>
            <a:r>
              <a:rPr lang="cs-CZ" sz="3200" cap="all" dirty="0">
                <a:latin typeface="Arial Black" panose="020B0A04020102020204" pitchFamily="34" charset="0"/>
              </a:rPr>
              <a:t>Jaké jsou nejčastější omyly spojované </a:t>
            </a:r>
            <a:r>
              <a:rPr lang="cs-CZ" sz="3200" cap="all" dirty="0" smtClean="0">
                <a:latin typeface="Arial Black" panose="020B0A04020102020204" pitchFamily="34" charset="0"/>
              </a:rPr>
              <a:t>s </a:t>
            </a:r>
            <a:r>
              <a:rPr lang="cs-CZ" sz="3200" cap="all" dirty="0">
                <a:latin typeface="Arial Black" panose="020B0A04020102020204" pitchFamily="34" charset="0"/>
              </a:rPr>
              <a:t>archivnictvím?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7542" y="2069199"/>
            <a:ext cx="11228294" cy="43988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Pokud se zajímám o </a:t>
            </a: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dějiny, stačí mi vystudovat Historii.</a:t>
            </a:r>
          </a:p>
          <a:p>
            <a:pPr marL="363538" indent="-363538">
              <a:lnSpc>
                <a:spcPct val="100000"/>
              </a:lnSpc>
              <a:buNone/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OMYL! 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Studium </a:t>
            </a: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Historie je rozhodně důležité, ale studium Archivnictví nabídne znalosti dalších disciplín (PVH atd.) a s ním spojené ovládnutí historického řemesla a hlubší ponor do minulosti. V případě zájmu o práci v státním archivu na 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místě </a:t>
            </a: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 státní službě mají absolventi Archivnictví 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lepší výchozí pozici </a:t>
            </a: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 složení tzv. úřednické zkoušky.</a:t>
            </a:r>
          </a:p>
          <a:p>
            <a:pPr>
              <a:lnSpc>
                <a:spcPct val="100000"/>
              </a:lnSpc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Archivnictví je jen rovnání starých papírů, nic zajímavého.</a:t>
            </a:r>
          </a:p>
          <a:p>
            <a:pPr marL="363538" indent="-363538">
              <a:lnSpc>
                <a:spcPct val="100000"/>
              </a:lnSpc>
              <a:buNone/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OMYL! Práce v archivu nabízí mnohdy až detektivní pátrání, zahrnuje 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péči </a:t>
            </a: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historické dokumenty </a:t>
            </a: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jejich </a:t>
            </a:r>
            <a:r>
              <a:rPr lang="cs-CZ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záchranu, jejich zpracování a zpřístupňování (např. i formou edic a výstav) i odpovědnost za jejich uchování pro budoucí generace.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3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9149" y="609600"/>
            <a:ext cx="10102646" cy="173539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 smtClean="0">
                <a:latin typeface="Arial Black" panose="020B0A04020102020204" pitchFamily="34" charset="0"/>
              </a:rPr>
              <a:t/>
            </a:r>
            <a:br>
              <a:rPr lang="cs-CZ" sz="3600" dirty="0" smtClean="0">
                <a:latin typeface="Arial Black" panose="020B0A04020102020204" pitchFamily="34" charset="0"/>
              </a:rPr>
            </a:br>
            <a:r>
              <a:rPr lang="cs-CZ" sz="3600" dirty="0" err="1" smtClean="0">
                <a:latin typeface="Arial Black" panose="020B0A04020102020204" pitchFamily="34" charset="0"/>
              </a:rPr>
              <a:t>Videoprezentace</a:t>
            </a:r>
            <a:r>
              <a:rPr lang="cs-CZ" sz="3600" dirty="0" smtClean="0">
                <a:latin typeface="Arial Black" panose="020B0A04020102020204" pitchFamily="34" charset="0"/>
              </a:rPr>
              <a:t> již skončila, </a:t>
            </a:r>
            <a:br>
              <a:rPr lang="cs-CZ" sz="3600" dirty="0" smtClean="0">
                <a:latin typeface="Arial Black" panose="020B0A04020102020204" pitchFamily="34" charset="0"/>
              </a:rPr>
            </a:br>
            <a:r>
              <a:rPr lang="cs-CZ" sz="3600" dirty="0" smtClean="0">
                <a:latin typeface="Arial Black" panose="020B0A04020102020204" pitchFamily="34" charset="0"/>
              </a:rPr>
              <a:t>ale ptát se můžete prostřednictvím chatu.  </a:t>
            </a:r>
            <a:r>
              <a:rPr lang="cs-CZ" sz="3600" dirty="0">
                <a:latin typeface="Arial Black" panose="020B0A04020102020204" pitchFamily="34" charset="0"/>
              </a:rPr>
              <a:t/>
            </a:r>
            <a:br>
              <a:rPr lang="cs-CZ" sz="3600" dirty="0">
                <a:latin typeface="Arial Black" panose="020B0A04020102020204" pitchFamily="34" charset="0"/>
              </a:rPr>
            </a:br>
            <a:r>
              <a:rPr lang="cs-CZ" sz="3600" dirty="0">
                <a:latin typeface="Arial Black" panose="020B0A04020102020204" pitchFamily="34" charset="0"/>
              </a:rPr>
              <a:t>Pro další informace a dotazy</a:t>
            </a:r>
            <a:r>
              <a:rPr lang="cs-CZ" sz="3600" dirty="0" smtClean="0">
                <a:latin typeface="Arial Black" panose="020B0A04020102020204" pitchFamily="34" charset="0"/>
              </a:rPr>
              <a:t>:</a:t>
            </a:r>
            <a:r>
              <a:rPr lang="cs-CZ" sz="3600" dirty="0">
                <a:latin typeface="Arial Black" panose="020B0A04020102020204" pitchFamily="34" charset="0"/>
              </a:rPr>
              <a:t/>
            </a:r>
            <a:br>
              <a:rPr lang="cs-CZ" sz="3600" dirty="0">
                <a:latin typeface="Arial Black" panose="020B0A04020102020204" pitchFamily="34" charset="0"/>
              </a:rPr>
            </a:b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400"/>
            <a:ext cx="10139516" cy="4328652"/>
          </a:xfrm>
        </p:spPr>
        <p:txBody>
          <a:bodyPr>
            <a:normAutofit fontScale="85000" lnSpcReduction="20000"/>
          </a:bodyPr>
          <a:lstStyle/>
          <a:p>
            <a:pPr algn="ctr"/>
            <a:endParaRPr lang="cs-CZ" sz="2400" dirty="0" smtClean="0">
              <a:solidFill>
                <a:schemeClr val="tx1"/>
              </a:solidFill>
              <a:latin typeface="Baskerville Old Face" panose="02020602080505020303" pitchFamily="18" charset="0"/>
              <a:hlinkClick r:id="rId2"/>
            </a:endParaRPr>
          </a:p>
          <a:p>
            <a:pPr algn="ctr"/>
            <a:r>
              <a:rPr lang="cs-CZ" sz="2400" dirty="0" smtClean="0">
                <a:solidFill>
                  <a:srgbClr val="C00000"/>
                </a:solidFill>
                <a:latin typeface="Baskerville Old Face" panose="02020602080505020303" pitchFamily="18" charset="0"/>
                <a:hlinkClick r:id="rId2"/>
              </a:rPr>
              <a:t>http</a:t>
            </a:r>
            <a:r>
              <a:rPr lang="cs-CZ" sz="2400" dirty="0">
                <a:solidFill>
                  <a:srgbClr val="C00000"/>
                </a:solidFill>
                <a:latin typeface="Baskerville Old Face" panose="02020602080505020303" pitchFamily="18" charset="0"/>
                <a:hlinkClick r:id="rId2"/>
              </a:rPr>
              <a:t>://www.ff.jcu.cz/ustavy/uap</a:t>
            </a:r>
            <a:r>
              <a:rPr lang="cs-CZ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Baskerville Old Face" panose="02020602080505020303" pitchFamily="18" charset="0"/>
                <a:hlinkClick r:id="rId3"/>
              </a:rPr>
              <a:t>ryantova@ff.jcu.cz</a:t>
            </a:r>
            <a:r>
              <a:rPr lang="cs-CZ" sz="24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endParaRPr lang="cs-CZ" sz="2400" dirty="0" smtClean="0">
              <a:solidFill>
                <a:srgbClr val="C00000"/>
              </a:solidFill>
              <a:latin typeface="Baskerville Old Face" panose="02020602080505020303" pitchFamily="18" charset="0"/>
            </a:endParaRPr>
          </a:p>
          <a:p>
            <a:pPr marL="45720" indent="0" algn="ctr">
              <a:buNone/>
            </a:pPr>
            <a:endParaRPr lang="cs-CZ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ctr"/>
            <a:endParaRPr lang="cs-CZ" sz="2400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ctr"/>
            <a:endParaRPr lang="cs-CZ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ctr"/>
            <a:endParaRPr lang="cs-CZ" sz="2400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45720" indent="0" algn="ctr">
              <a:buNone/>
            </a:pPr>
            <a:endParaRPr lang="cs-CZ" sz="2400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45720" indent="0" algn="ctr">
              <a:buNone/>
            </a:pPr>
            <a:endParaRPr lang="cs-CZ" sz="2400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45720" indent="0" algn="ctr">
              <a:buNone/>
            </a:pPr>
            <a:endParaRPr lang="cs-CZ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45720" indent="0" algn="ctr">
              <a:buNone/>
            </a:pPr>
            <a:r>
              <a:rPr lang="cs-CZ" sz="2800" dirty="0">
                <a:latin typeface="Arial Black" panose="020B0A04020102020204" pitchFamily="34" charset="0"/>
              </a:rPr>
              <a:t>Těšíme se na shledanou</a:t>
            </a:r>
            <a:r>
              <a:rPr lang="cs-CZ" sz="2800" dirty="0" smtClean="0">
                <a:latin typeface="Arial Black" panose="020B0A04020102020204" pitchFamily="34" charset="0"/>
              </a:rPr>
              <a:t>!</a:t>
            </a:r>
            <a:endParaRPr lang="cs-CZ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cs-CZ" dirty="0"/>
          </a:p>
        </p:txBody>
      </p:sp>
      <p:pic>
        <p:nvPicPr>
          <p:cNvPr id="4" name="Picture 6" descr="Desky zemsk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1657" y="3378232"/>
            <a:ext cx="3291698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9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cap="all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Chcete se orientovat v historii?</a:t>
            </a:r>
            <a:endParaRPr lang="cs-CZ" sz="3200" cap="all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57" y="1841792"/>
            <a:ext cx="4054607" cy="466077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0">
            <a:off x="2818626" y="2015864"/>
            <a:ext cx="1727346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4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cap="all" dirty="0" smtClean="0">
                <a:latin typeface="Arial Black" panose="020B0A04020102020204" pitchFamily="34" charset="0"/>
              </a:rPr>
              <a:t>Chcete se orientovat v archivech?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75" y="1935921"/>
            <a:ext cx="7680000" cy="4320000"/>
          </a:xfrm>
        </p:spPr>
      </p:pic>
    </p:spTree>
    <p:extLst>
      <p:ext uri="{BB962C8B-B14F-4D97-AF65-F5344CB8AC3E}">
        <p14:creationId xmlns:p14="http://schemas.microsoft.com/office/powerpoint/2010/main" val="34585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Chcete se orientovat </a:t>
            </a:r>
            <a:br>
              <a:rPr lang="cs-CZ" sz="3200" cap="all" dirty="0" smtClean="0">
                <a:latin typeface="Arial Black" panose="020B0A04020102020204" pitchFamily="34" charset="0"/>
              </a:rPr>
            </a:br>
            <a:r>
              <a:rPr lang="cs-CZ" sz="3200" cap="all" dirty="0" smtClean="0">
                <a:latin typeface="Arial Black" panose="020B0A04020102020204" pitchFamily="34" charset="0"/>
              </a:rPr>
              <a:t>v historických pramenech?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160000">
            <a:off x="6915100" y="2728056"/>
            <a:ext cx="4259230" cy="284151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53" y="1808813"/>
            <a:ext cx="3004219" cy="270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46" y="1808813"/>
            <a:ext cx="3308907" cy="468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31" y="3761458"/>
            <a:ext cx="4167058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</a:rPr>
              <a:t>Chcete </a:t>
            </a:r>
            <a:r>
              <a:rPr lang="cs-CZ" sz="3200" cap="all" dirty="0">
                <a:effectLst/>
                <a:latin typeface="Arial Black" panose="020B0A04020102020204" pitchFamily="34" charset="0"/>
              </a:rPr>
              <a:t>umět číst staré </a:t>
            </a:r>
            <a:r>
              <a:rPr lang="cs-CZ" sz="3200" cap="all" dirty="0" smtClean="0">
                <a:effectLst/>
                <a:latin typeface="Arial Black" panose="020B0A04020102020204" pitchFamily="34" charset="0"/>
              </a:rPr>
              <a:t>texty?</a:t>
            </a:r>
            <a:endParaRPr lang="cs-CZ" sz="3200" cap="all" dirty="0">
              <a:latin typeface="Arial Black" panose="020B0A040201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91" y="2085407"/>
            <a:ext cx="4876800" cy="381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91" y="1735646"/>
            <a:ext cx="1959541" cy="468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90" y="1853784"/>
            <a:ext cx="3702566" cy="4644000"/>
          </a:xfrm>
          <a:prstGeom prst="rect">
            <a:avLst/>
          </a:prstGeom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13" y="2227796"/>
            <a:ext cx="1988717" cy="3695700"/>
          </a:xfrm>
        </p:spPr>
      </p:pic>
    </p:spTree>
    <p:extLst>
      <p:ext uri="{BB962C8B-B14F-4D97-AF65-F5344CB8AC3E}">
        <p14:creationId xmlns:p14="http://schemas.microsoft.com/office/powerpoint/2010/main" val="329278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8645" y="609600"/>
            <a:ext cx="10059875" cy="1351935"/>
          </a:xfrm>
        </p:spPr>
        <p:txBody>
          <a:bodyPr>
            <a:normAutofit/>
          </a:bodyPr>
          <a:lstStyle/>
          <a:p>
            <a:r>
              <a:rPr lang="cs-CZ" sz="3200" cap="all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Chcete </a:t>
            </a:r>
            <a:r>
              <a:rPr lang="cs-CZ" sz="3200" cap="all" dirty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  <a:t>umět převádět </a:t>
            </a:r>
            <a:r>
              <a:rPr lang="cs-CZ" sz="3200" cap="all" dirty="0" smtClean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cs-CZ" sz="3200" cap="all" dirty="0" smtClean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cs-CZ" sz="3200" cap="all" dirty="0" smtClean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  <a:t>stará </a:t>
            </a:r>
            <a:r>
              <a:rPr lang="cs-CZ" sz="3200" cap="all" dirty="0">
                <a:effectLst/>
                <a:latin typeface="Arial Black" panose="020B0A04020102020204" pitchFamily="34" charset="0"/>
                <a:cs typeface="Aharoni" panose="02010803020104030203" pitchFamily="2" charset="-79"/>
              </a:rPr>
              <a:t>data na současný způsob?</a:t>
            </a:r>
            <a:endParaRPr lang="cs-CZ" sz="3200" cap="all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48" y="2311099"/>
            <a:ext cx="4762500" cy="35718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00" y="2867262"/>
            <a:ext cx="5015090" cy="72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00" y="4097036"/>
            <a:ext cx="484289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TM03457444[[fn=Základna]]</Template>
  <TotalTime>795</TotalTime>
  <Words>1358</Words>
  <Application>Microsoft Office PowerPoint</Application>
  <PresentationFormat>Širokoúhlá obrazovka</PresentationFormat>
  <Paragraphs>135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3" baseType="lpstr">
      <vt:lpstr>Aharoni</vt:lpstr>
      <vt:lpstr>Arial</vt:lpstr>
      <vt:lpstr>Arial Black</vt:lpstr>
      <vt:lpstr>Baskerville Old Face</vt:lpstr>
      <vt:lpstr>Corbel</vt:lpstr>
      <vt:lpstr>Wingdings</vt:lpstr>
      <vt:lpstr>Základ</vt:lpstr>
      <vt:lpstr>Studium oboru ARCHIVNICTVÍ na Filozofické fakultě JU</vt:lpstr>
      <vt:lpstr>Archivnictví</vt:lpstr>
      <vt:lpstr>Prezentace aplikace PowerPoint</vt:lpstr>
      <vt:lpstr>Archivnictví</vt:lpstr>
      <vt:lpstr>Chcete se orientovat v historii?</vt:lpstr>
      <vt:lpstr>Chcete se orientovat v archivech?</vt:lpstr>
      <vt:lpstr>Chcete se orientovat  v historických pramenech?</vt:lpstr>
      <vt:lpstr>Chcete umět číst staré texty?</vt:lpstr>
      <vt:lpstr>Chcete umět převádět  stará data na současný způsob?</vt:lpstr>
      <vt:lpstr>Chcete se vyznat  ve starých mírách a vahách?</vt:lpstr>
      <vt:lpstr>Chcete se vyznat ve starých mincích a platidlech, erbech a pečetích? </vt:lpstr>
      <vt:lpstr>Chcete se vyznat  ve starých nápisech?</vt:lpstr>
      <vt:lpstr>Chcete umět zpracovávat genealogické údaje a vyhotovovat rodokmeny?</vt:lpstr>
      <vt:lpstr>Chcete</vt:lpstr>
      <vt:lpstr>Pak si vyberte studium archivnictví!</vt:lpstr>
      <vt:lpstr>Co přinese absolvování tohoto oboru (resp. programu)?</vt:lpstr>
      <vt:lpstr>Proč studovat archivnictví na FF JU? Co nabízíme?</vt:lpstr>
      <vt:lpstr>Exkurze</vt:lpstr>
      <vt:lpstr>Vícedenní exkurze (i do zahraničí)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Proč studovat archivnictví na FF JU? Co nabízíme?</vt:lpstr>
      <vt:lpstr>Proč studovat archivnictví na FF JU? Co nabízíme?</vt:lpstr>
      <vt:lpstr>Proč studovat archivnictví na FF JU? Co nabízíme?</vt:lpstr>
      <vt:lpstr>Prezentace aplikace PowerPoint</vt:lpstr>
      <vt:lpstr>Prezentace aplikace PowerPoint</vt:lpstr>
      <vt:lpstr>Prezentace aplikace PowerPoint</vt:lpstr>
      <vt:lpstr>Proč studovat archivnictví na FF JU? Co nabízíme?</vt:lpstr>
      <vt:lpstr>Prezentace aplikace PowerPoint</vt:lpstr>
      <vt:lpstr>Prezentace aplikace PowerPoint</vt:lpstr>
      <vt:lpstr>Studium</vt:lpstr>
      <vt:lpstr>Pro koho je studium vhodné?</vt:lpstr>
      <vt:lpstr>Co ještě nevíte?</vt:lpstr>
      <vt:lpstr>Jaké jsou nejčastější omyly spojované s archivnictvím?</vt:lpstr>
      <vt:lpstr>Jaké jsou nejčastější omyly spojované s archivnictvím?</vt:lpstr>
      <vt:lpstr> Videoprezentace již skončila,  ale ptát se můžete prostřednictvím chatu.   Pro další informace a dotazy: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STUDIUM OBORU  ARCHIVNICTVÍ na ff ju</dc:title>
  <dc:creator>Ryantová Marie doc. PhDr. CSc.</dc:creator>
  <cp:lastModifiedBy>Ryantová Marie doc. PhDr. CSc.</cp:lastModifiedBy>
  <cp:revision>48</cp:revision>
  <dcterms:created xsi:type="dcterms:W3CDTF">2020-11-11T10:28:28Z</dcterms:created>
  <dcterms:modified xsi:type="dcterms:W3CDTF">2021-01-22T11:55:28Z</dcterms:modified>
</cp:coreProperties>
</file>